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350" r:id="rId4"/>
    <p:sldId id="351" r:id="rId6"/>
    <p:sldId id="359" r:id="rId7"/>
    <p:sldId id="261" r:id="rId8"/>
    <p:sldId id="364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  <p:sldId id="397" r:id="rId18"/>
    <p:sldId id="398" r:id="rId19"/>
    <p:sldId id="346" r:id="rId20"/>
    <p:sldId id="347" r:id="rId21"/>
    <p:sldId id="399" r:id="rId22"/>
    <p:sldId id="400" r:id="rId23"/>
    <p:sldId id="365" r:id="rId24"/>
    <p:sldId id="366" r:id="rId25"/>
    <p:sldId id="367" r:id="rId26"/>
    <p:sldId id="368" r:id="rId27"/>
    <p:sldId id="369" r:id="rId28"/>
    <p:sldId id="370" r:id="rId29"/>
    <p:sldId id="371" r:id="rId30"/>
    <p:sldId id="372" r:id="rId31"/>
    <p:sldId id="373" r:id="rId32"/>
    <p:sldId id="320" r:id="rId33"/>
    <p:sldId id="321" r:id="rId34"/>
    <p:sldId id="362" r:id="rId35"/>
    <p:sldId id="363" r:id="rId36"/>
    <p:sldId id="324" r:id="rId37"/>
    <p:sldId id="325" r:id="rId38"/>
    <p:sldId id="360" r:id="rId39"/>
    <p:sldId id="361" r:id="rId40"/>
    <p:sldId id="328" r:id="rId41"/>
    <p:sldId id="329" r:id="rId42"/>
    <p:sldId id="330" r:id="rId43"/>
    <p:sldId id="295" r:id="rId44"/>
    <p:sldId id="393" r:id="rId45"/>
    <p:sldId id="394" r:id="rId46"/>
    <p:sldId id="352" r:id="rId47"/>
    <p:sldId id="353" r:id="rId48"/>
    <p:sldId id="354" r:id="rId49"/>
    <p:sldId id="355" r:id="rId50"/>
    <p:sldId id="37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85" r:id="rId60"/>
    <p:sldId id="386" r:id="rId61"/>
    <p:sldId id="387" r:id="rId62"/>
  </p:sldIdLst>
  <p:sldSz cx="12192000" cy="6858000"/>
  <p:notesSz cx="6858000" cy="9144000"/>
  <p:custDataLst>
    <p:tags r:id="rId6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g gl" initials="bg" lastIdx="3" clrIdx="0"/>
  <p:cmAuthor id="2" name="86155" initials="8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7" autoAdjust="0"/>
    <p:restoredTop sz="94660"/>
  </p:normalViewPr>
  <p:slideViewPr>
    <p:cSldViewPr snapToGrid="0">
      <p:cViewPr>
        <p:scale>
          <a:sx n="70" d="100"/>
          <a:sy n="70" d="100"/>
        </p:scale>
        <p:origin x="7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7" Type="http://schemas.openxmlformats.org/officeDocument/2006/relationships/tags" Target="tags/tag168.xml"/><Relationship Id="rId66" Type="http://schemas.openxmlformats.org/officeDocument/2006/relationships/commentAuthors" Target="commentAuthors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047C2-AD2F-4303-A9DA-F634BAE432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B8E8-AAB2-4A03-89FE-26AB3F3F3A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047C2-AD2F-4303-A9DA-F634BAE432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B8E8-AAB2-4A03-89FE-26AB3F3F3A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047C2-AD2F-4303-A9DA-F634BAE432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B8E8-AAB2-4A03-89FE-26AB3F3F3A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047C2-AD2F-4303-A9DA-F634BAE432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B8E8-AAB2-4A03-89FE-26AB3F3F3A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047C2-AD2F-4303-A9DA-F634BAE432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B8E8-AAB2-4A03-89FE-26AB3F3F3A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047C2-AD2F-4303-A9DA-F634BAE432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B8E8-AAB2-4A03-89FE-26AB3F3F3A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047C2-AD2F-4303-A9DA-F634BAE432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B8E8-AAB2-4A03-89FE-26AB3F3F3A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047C2-AD2F-4303-A9DA-F634BAE432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B8E8-AAB2-4A03-89FE-26AB3F3F3A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047C2-AD2F-4303-A9DA-F634BAE432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B8E8-AAB2-4A03-89FE-26AB3F3F3A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047C2-AD2F-4303-A9DA-F634BAE432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B8E8-AAB2-4A03-89FE-26AB3F3F3A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047C2-AD2F-4303-A9DA-F634BAE432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B8E8-AAB2-4A03-89FE-26AB3F3F3A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047C2-AD2F-4303-A9DA-F634BAE432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DB8E8-AAB2-4A03-89FE-26AB3F3F3A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tiff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.xml"/><Relationship Id="rId8" Type="http://schemas.openxmlformats.org/officeDocument/2006/relationships/image" Target="../media/image8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tags" Target="../tags/tag3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oleObject" Target="../embeddings/oleObject5.bin"/><Relationship Id="rId7" Type="http://schemas.openxmlformats.org/officeDocument/2006/relationships/image" Target="../media/image26.wmf"/><Relationship Id="rId6" Type="http://schemas.openxmlformats.org/officeDocument/2006/relationships/oleObject" Target="../embeddings/oleObject4.bin"/><Relationship Id="rId51" Type="http://schemas.openxmlformats.org/officeDocument/2006/relationships/notesSlide" Target="../notesSlides/notesSlide4.xml"/><Relationship Id="rId50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9" Type="http://schemas.openxmlformats.org/officeDocument/2006/relationships/slideLayout" Target="../slideLayouts/slideLayout2.xml"/><Relationship Id="rId48" Type="http://schemas.openxmlformats.org/officeDocument/2006/relationships/tags" Target="../tags/tag20.xml"/><Relationship Id="rId47" Type="http://schemas.openxmlformats.org/officeDocument/2006/relationships/tags" Target="../tags/tag19.xml"/><Relationship Id="rId46" Type="http://schemas.openxmlformats.org/officeDocument/2006/relationships/tags" Target="../tags/tag18.xml"/><Relationship Id="rId45" Type="http://schemas.openxmlformats.org/officeDocument/2006/relationships/tags" Target="../tags/tag17.xml"/><Relationship Id="rId44" Type="http://schemas.openxmlformats.org/officeDocument/2006/relationships/tags" Target="../tags/tag16.xml"/><Relationship Id="rId43" Type="http://schemas.openxmlformats.org/officeDocument/2006/relationships/tags" Target="../tags/tag15.xml"/><Relationship Id="rId42" Type="http://schemas.openxmlformats.org/officeDocument/2006/relationships/image" Target="../media/image8.png"/><Relationship Id="rId41" Type="http://schemas.openxmlformats.org/officeDocument/2006/relationships/tags" Target="../tags/tag14.xml"/><Relationship Id="rId40" Type="http://schemas.openxmlformats.org/officeDocument/2006/relationships/tags" Target="../tags/tag13.xml"/><Relationship Id="rId4" Type="http://schemas.openxmlformats.org/officeDocument/2006/relationships/image" Target="../media/image25.wmf"/><Relationship Id="rId39" Type="http://schemas.openxmlformats.org/officeDocument/2006/relationships/tags" Target="../tags/tag12.xml"/><Relationship Id="rId38" Type="http://schemas.openxmlformats.org/officeDocument/2006/relationships/image" Target="../media/image29.png"/><Relationship Id="rId37" Type="http://schemas.openxmlformats.org/officeDocument/2006/relationships/image" Target="../media/image28.wmf"/><Relationship Id="rId36" Type="http://schemas.openxmlformats.org/officeDocument/2006/relationships/oleObject" Target="../embeddings/oleObject32.bin"/><Relationship Id="rId35" Type="http://schemas.openxmlformats.org/officeDocument/2006/relationships/oleObject" Target="../embeddings/oleObject31.bin"/><Relationship Id="rId34" Type="http://schemas.openxmlformats.org/officeDocument/2006/relationships/oleObject" Target="../embeddings/oleObject30.bin"/><Relationship Id="rId33" Type="http://schemas.openxmlformats.org/officeDocument/2006/relationships/oleObject" Target="../embeddings/oleObject29.bin"/><Relationship Id="rId32" Type="http://schemas.openxmlformats.org/officeDocument/2006/relationships/oleObject" Target="../embeddings/oleObject28.bin"/><Relationship Id="rId31" Type="http://schemas.openxmlformats.org/officeDocument/2006/relationships/oleObject" Target="../embeddings/oleObject27.bin"/><Relationship Id="rId30" Type="http://schemas.openxmlformats.org/officeDocument/2006/relationships/oleObject" Target="../embeddings/oleObject26.bin"/><Relationship Id="rId3" Type="http://schemas.openxmlformats.org/officeDocument/2006/relationships/oleObject" Target="../embeddings/oleObject2.bin"/><Relationship Id="rId29" Type="http://schemas.openxmlformats.org/officeDocument/2006/relationships/oleObject" Target="../embeddings/oleObject25.bin"/><Relationship Id="rId28" Type="http://schemas.openxmlformats.org/officeDocument/2006/relationships/oleObject" Target="../embeddings/oleObject24.bin"/><Relationship Id="rId27" Type="http://schemas.openxmlformats.org/officeDocument/2006/relationships/oleObject" Target="../embeddings/oleObject23.bin"/><Relationship Id="rId26" Type="http://schemas.openxmlformats.org/officeDocument/2006/relationships/oleObject" Target="../embeddings/oleObject22.bin"/><Relationship Id="rId25" Type="http://schemas.openxmlformats.org/officeDocument/2006/relationships/oleObject" Target="../embeddings/oleObject21.bin"/><Relationship Id="rId24" Type="http://schemas.openxmlformats.org/officeDocument/2006/relationships/oleObject" Target="../embeddings/oleObject20.bin"/><Relationship Id="rId23" Type="http://schemas.openxmlformats.org/officeDocument/2006/relationships/oleObject" Target="../embeddings/oleObject19.bin"/><Relationship Id="rId22" Type="http://schemas.openxmlformats.org/officeDocument/2006/relationships/oleObject" Target="../embeddings/oleObject18.bin"/><Relationship Id="rId21" Type="http://schemas.openxmlformats.org/officeDocument/2006/relationships/oleObject" Target="../embeddings/oleObject17.bin"/><Relationship Id="rId20" Type="http://schemas.openxmlformats.org/officeDocument/2006/relationships/oleObject" Target="../embeddings/oleObject16.bin"/><Relationship Id="rId2" Type="http://schemas.openxmlformats.org/officeDocument/2006/relationships/image" Target="../media/image24.png"/><Relationship Id="rId19" Type="http://schemas.openxmlformats.org/officeDocument/2006/relationships/oleObject" Target="../embeddings/oleObject15.bin"/><Relationship Id="rId18" Type="http://schemas.openxmlformats.org/officeDocument/2006/relationships/oleObject" Target="../embeddings/oleObject14.bin"/><Relationship Id="rId17" Type="http://schemas.openxmlformats.org/officeDocument/2006/relationships/oleObject" Target="../embeddings/oleObject13.bin"/><Relationship Id="rId16" Type="http://schemas.openxmlformats.org/officeDocument/2006/relationships/oleObject" Target="../embeddings/oleObject12.bin"/><Relationship Id="rId15" Type="http://schemas.openxmlformats.org/officeDocument/2006/relationships/oleObject" Target="../embeddings/oleObject11.bin"/><Relationship Id="rId14" Type="http://schemas.openxmlformats.org/officeDocument/2006/relationships/oleObject" Target="../embeddings/oleObject10.bin"/><Relationship Id="rId13" Type="http://schemas.openxmlformats.org/officeDocument/2006/relationships/oleObject" Target="../embeddings/oleObject9.bin"/><Relationship Id="rId12" Type="http://schemas.openxmlformats.org/officeDocument/2006/relationships/oleObject" Target="../embeddings/oleObject8.bin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27.wmf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1" Type="http://schemas.openxmlformats.org/officeDocument/2006/relationships/vmlDrawing" Target="../drawings/vmlDrawing3.vml"/><Relationship Id="rId20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9" Type="http://schemas.openxmlformats.org/officeDocument/2006/relationships/tags" Target="../tags/tag33.xml"/><Relationship Id="rId18" Type="http://schemas.openxmlformats.org/officeDocument/2006/relationships/tags" Target="../tags/tag32.xml"/><Relationship Id="rId17" Type="http://schemas.openxmlformats.org/officeDocument/2006/relationships/oleObject" Target="../embeddings/oleObject36.bin"/><Relationship Id="rId16" Type="http://schemas.openxmlformats.org/officeDocument/2006/relationships/tags" Target="../tags/tag31.xml"/><Relationship Id="rId15" Type="http://schemas.openxmlformats.org/officeDocument/2006/relationships/oleObject" Target="../embeddings/oleObject35.bin"/><Relationship Id="rId14" Type="http://schemas.openxmlformats.org/officeDocument/2006/relationships/tags" Target="../tags/tag30.xml"/><Relationship Id="rId13" Type="http://schemas.openxmlformats.org/officeDocument/2006/relationships/oleObject" Target="../embeddings/oleObject34.bin"/><Relationship Id="rId12" Type="http://schemas.openxmlformats.org/officeDocument/2006/relationships/tags" Target="../tags/tag29.xml"/><Relationship Id="rId11" Type="http://schemas.openxmlformats.org/officeDocument/2006/relationships/image" Target="../media/image26.wmf"/><Relationship Id="rId10" Type="http://schemas.openxmlformats.org/officeDocument/2006/relationships/oleObject" Target="../embeddings/oleObject33.bin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tags" Target="../tags/tag39.xml"/><Relationship Id="rId7" Type="http://schemas.openxmlformats.org/officeDocument/2006/relationships/image" Target="../media/image33.png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6" Type="http://schemas.openxmlformats.org/officeDocument/2006/relationships/image" Target="../media/image43.png"/><Relationship Id="rId5" Type="http://schemas.openxmlformats.org/officeDocument/2006/relationships/image" Target="../media/image22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tif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image" Target="../media/image41.png"/><Relationship Id="rId3" Type="http://schemas.openxmlformats.org/officeDocument/2006/relationships/image" Target="../media/image44.png"/><Relationship Id="rId2" Type="http://schemas.openxmlformats.org/officeDocument/2006/relationships/image" Target="../media/image8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image" Target="../media/image8.png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67.xml"/><Relationship Id="rId20" Type="http://schemas.openxmlformats.org/officeDocument/2006/relationships/tags" Target="../tags/tag66.xml"/><Relationship Id="rId2" Type="http://schemas.openxmlformats.org/officeDocument/2006/relationships/image" Target="../media/image7.png"/><Relationship Id="rId19" Type="http://schemas.openxmlformats.org/officeDocument/2006/relationships/tags" Target="../tags/tag65.xml"/><Relationship Id="rId18" Type="http://schemas.openxmlformats.org/officeDocument/2006/relationships/tags" Target="../tags/tag64.xml"/><Relationship Id="rId17" Type="http://schemas.openxmlformats.org/officeDocument/2006/relationships/tags" Target="../tags/tag63.xml"/><Relationship Id="rId16" Type="http://schemas.openxmlformats.org/officeDocument/2006/relationships/tags" Target="../tags/tag62.xml"/><Relationship Id="rId15" Type="http://schemas.openxmlformats.org/officeDocument/2006/relationships/tags" Target="../tags/tag61.xml"/><Relationship Id="rId14" Type="http://schemas.openxmlformats.org/officeDocument/2006/relationships/tags" Target="../tags/tag60.xml"/><Relationship Id="rId13" Type="http://schemas.openxmlformats.org/officeDocument/2006/relationships/tags" Target="../tags/tag59.xml"/><Relationship Id="rId12" Type="http://schemas.openxmlformats.org/officeDocument/2006/relationships/tags" Target="../tags/tag58.xml"/><Relationship Id="rId11" Type="http://schemas.openxmlformats.org/officeDocument/2006/relationships/tags" Target="../tags/tag57.xml"/><Relationship Id="rId10" Type="http://schemas.openxmlformats.org/officeDocument/2006/relationships/tags" Target="../tags/tag56.xml"/><Relationship Id="rId1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79.xml"/><Relationship Id="rId14" Type="http://schemas.openxmlformats.org/officeDocument/2006/relationships/tags" Target="../tags/tag78.xml"/><Relationship Id="rId13" Type="http://schemas.openxmlformats.org/officeDocument/2006/relationships/tags" Target="../tags/tag77.xml"/><Relationship Id="rId12" Type="http://schemas.openxmlformats.org/officeDocument/2006/relationships/tags" Target="../tags/tag76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image" Target="../media/image47.png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90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png"/><Relationship Id="rId1" Type="http://schemas.openxmlformats.org/officeDocument/2006/relationships/tags" Target="../tags/tag9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04.xml"/><Relationship Id="rId13" Type="http://schemas.openxmlformats.org/officeDocument/2006/relationships/tags" Target="../tags/tag103.xml"/><Relationship Id="rId12" Type="http://schemas.openxmlformats.org/officeDocument/2006/relationships/tags" Target="../tags/tag102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image" Target="../media/image4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5" Type="http://schemas.openxmlformats.org/officeDocument/2006/relationships/slideLayout" Target="../slideLayouts/slideLayout7.xml"/><Relationship Id="rId24" Type="http://schemas.openxmlformats.org/officeDocument/2006/relationships/tags" Target="../tags/tag127.xml"/><Relationship Id="rId23" Type="http://schemas.openxmlformats.org/officeDocument/2006/relationships/tags" Target="../tags/tag126.xml"/><Relationship Id="rId22" Type="http://schemas.openxmlformats.org/officeDocument/2006/relationships/tags" Target="../tags/tag125.xml"/><Relationship Id="rId21" Type="http://schemas.openxmlformats.org/officeDocument/2006/relationships/tags" Target="../tags/tag124.xml"/><Relationship Id="rId20" Type="http://schemas.openxmlformats.org/officeDocument/2006/relationships/tags" Target="../tags/tag123.xml"/><Relationship Id="rId2" Type="http://schemas.openxmlformats.org/officeDocument/2006/relationships/tags" Target="../tags/tag105.xml"/><Relationship Id="rId19" Type="http://schemas.openxmlformats.org/officeDocument/2006/relationships/tags" Target="../tags/tag122.xml"/><Relationship Id="rId18" Type="http://schemas.openxmlformats.org/officeDocument/2006/relationships/tags" Target="../tags/tag121.xml"/><Relationship Id="rId17" Type="http://schemas.openxmlformats.org/officeDocument/2006/relationships/tags" Target="../tags/tag120.xml"/><Relationship Id="rId16" Type="http://schemas.openxmlformats.org/officeDocument/2006/relationships/tags" Target="../tags/tag119.xml"/><Relationship Id="rId15" Type="http://schemas.openxmlformats.org/officeDocument/2006/relationships/tags" Target="../tags/tag118.xml"/><Relationship Id="rId14" Type="http://schemas.openxmlformats.org/officeDocument/2006/relationships/tags" Target="../tags/tag117.xml"/><Relationship Id="rId13" Type="http://schemas.openxmlformats.org/officeDocument/2006/relationships/tags" Target="../tags/tag116.xml"/><Relationship Id="rId12" Type="http://schemas.openxmlformats.org/officeDocument/2006/relationships/tags" Target="../tags/tag115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image" Target="../media/image50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image" Target="../media/image51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50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image" Target="../media/image5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3" Type="http://schemas.openxmlformats.org/officeDocument/2006/relationships/slideLayout" Target="../slideLayouts/slideLayout7.xml"/><Relationship Id="rId22" Type="http://schemas.openxmlformats.org/officeDocument/2006/relationships/tags" Target="../tags/tag167.xml"/><Relationship Id="rId21" Type="http://schemas.openxmlformats.org/officeDocument/2006/relationships/tags" Target="../tags/tag166.xml"/><Relationship Id="rId20" Type="http://schemas.openxmlformats.org/officeDocument/2006/relationships/tags" Target="../tags/tag165.xml"/><Relationship Id="rId2" Type="http://schemas.openxmlformats.org/officeDocument/2006/relationships/tags" Target="../tags/tag151.xml"/><Relationship Id="rId19" Type="http://schemas.openxmlformats.org/officeDocument/2006/relationships/image" Target="../media/image57.png"/><Relationship Id="rId18" Type="http://schemas.openxmlformats.org/officeDocument/2006/relationships/tags" Target="../tags/tag164.xml"/><Relationship Id="rId17" Type="http://schemas.openxmlformats.org/officeDocument/2006/relationships/tags" Target="../tags/tag163.xml"/><Relationship Id="rId16" Type="http://schemas.openxmlformats.org/officeDocument/2006/relationships/image" Target="../media/image56.png"/><Relationship Id="rId15" Type="http://schemas.openxmlformats.org/officeDocument/2006/relationships/tags" Target="../tags/tag162.xml"/><Relationship Id="rId14" Type="http://schemas.openxmlformats.org/officeDocument/2006/relationships/tags" Target="../tags/tag161.xml"/><Relationship Id="rId13" Type="http://schemas.openxmlformats.org/officeDocument/2006/relationships/image" Target="../media/image55.png"/><Relationship Id="rId12" Type="http://schemas.openxmlformats.org/officeDocument/2006/relationships/tags" Target="../tags/tag160.xml"/><Relationship Id="rId11" Type="http://schemas.openxmlformats.org/officeDocument/2006/relationships/image" Target="../media/image54.png"/><Relationship Id="rId10" Type="http://schemas.openxmlformats.org/officeDocument/2006/relationships/tags" Target="../tags/tag159.xml"/><Relationship Id="rId1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.x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434255" cy="68580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4322956" y="1516566"/>
            <a:ext cx="2066692" cy="10036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73610" y="361616"/>
            <a:ext cx="3620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马产业大楼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5542156" y="1014761"/>
            <a:ext cx="111512" cy="3568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5759" y="760101"/>
            <a:ext cx="7423612" cy="5567709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-1432039" y="529268"/>
            <a:ext cx="6626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动物标本室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Ⅱ(113.8m</a:t>
            </a:r>
            <a:r>
              <a:rPr lang="en-US" altLang="zh-CN" sz="24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3" name="Group 2"/>
          <p:cNvGrpSpPr/>
          <p:nvPr/>
        </p:nvGrpSpPr>
        <p:grpSpPr bwMode="auto">
          <a:xfrm>
            <a:off x="446941" y="1069950"/>
            <a:ext cx="242967" cy="301067"/>
            <a:chOff x="933" y="6926"/>
            <a:chExt cx="230" cy="285"/>
          </a:xfrm>
        </p:grpSpPr>
        <p:sp>
          <p:nvSpPr>
            <p:cNvPr id="34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5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36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Group 7"/>
          <p:cNvGrpSpPr/>
          <p:nvPr/>
        </p:nvGrpSpPr>
        <p:grpSpPr bwMode="auto">
          <a:xfrm>
            <a:off x="519913" y="1541835"/>
            <a:ext cx="71305" cy="66023"/>
            <a:chOff x="1514" y="8964"/>
            <a:chExt cx="67" cy="62"/>
          </a:xfrm>
        </p:grpSpPr>
        <p:sp>
          <p:nvSpPr>
            <p:cNvPr id="39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79" y="181441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78" y="2174379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" name="Group 12"/>
          <p:cNvGrpSpPr/>
          <p:nvPr/>
        </p:nvGrpSpPr>
        <p:grpSpPr bwMode="auto">
          <a:xfrm>
            <a:off x="455474" y="2518219"/>
            <a:ext cx="182226" cy="179584"/>
            <a:chOff x="1808" y="10942"/>
            <a:chExt cx="173" cy="170"/>
          </a:xfrm>
        </p:grpSpPr>
        <p:sp>
          <p:nvSpPr>
            <p:cNvPr id="44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Group 15"/>
          <p:cNvGrpSpPr/>
          <p:nvPr/>
        </p:nvGrpSpPr>
        <p:grpSpPr bwMode="auto">
          <a:xfrm>
            <a:off x="434145" y="2825644"/>
            <a:ext cx="242967" cy="242967"/>
            <a:chOff x="4991" y="7874"/>
            <a:chExt cx="230" cy="230"/>
          </a:xfrm>
        </p:grpSpPr>
        <p:sp>
          <p:nvSpPr>
            <p:cNvPr id="47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" name="テキスト ボックス 24"/>
          <p:cNvSpPr txBox="1">
            <a:spLocks noChangeArrowheads="1"/>
          </p:cNvSpPr>
          <p:nvPr/>
        </p:nvSpPr>
        <p:spPr bwMode="auto">
          <a:xfrm>
            <a:off x="863314" y="2760970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通风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" name="テキスト ボックス 24"/>
          <p:cNvSpPr txBox="1">
            <a:spLocks noChangeArrowheads="1"/>
          </p:cNvSpPr>
          <p:nvPr/>
        </p:nvSpPr>
        <p:spPr bwMode="auto">
          <a:xfrm>
            <a:off x="908284" y="240270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网线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テキスト ボックス 24"/>
          <p:cNvSpPr txBox="1">
            <a:spLocks noChangeArrowheads="1"/>
          </p:cNvSpPr>
          <p:nvPr/>
        </p:nvSpPr>
        <p:spPr bwMode="auto">
          <a:xfrm>
            <a:off x="893290" y="2045395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380v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テキスト ボックス 24"/>
          <p:cNvSpPr txBox="1">
            <a:spLocks noChangeArrowheads="1"/>
          </p:cNvSpPr>
          <p:nvPr/>
        </p:nvSpPr>
        <p:spPr bwMode="auto">
          <a:xfrm>
            <a:off x="893290" y="1693105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220v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テキスト ボックス 24"/>
          <p:cNvSpPr txBox="1">
            <a:spLocks noChangeArrowheads="1"/>
          </p:cNvSpPr>
          <p:nvPr/>
        </p:nvSpPr>
        <p:spPr bwMode="auto">
          <a:xfrm>
            <a:off x="893291" y="1344306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地漏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テキスト ボックス 24"/>
          <p:cNvSpPr txBox="1">
            <a:spLocks noChangeArrowheads="1"/>
          </p:cNvSpPr>
          <p:nvPr/>
        </p:nvSpPr>
        <p:spPr bwMode="auto">
          <a:xfrm>
            <a:off x="893292" y="990933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水池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613921" y="128665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594108" y="128665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335184" y="127998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280754" y="128427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402538" y="128277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599344" y="128665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750738" y="189905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746864" y="502658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3863" y="588800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0210" y="585925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168" y="588164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051" y="587757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26578" y="495616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38242" y="3981816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40125" y="303715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47739" y="214358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文本框 75"/>
          <p:cNvSpPr txBox="1"/>
          <p:nvPr/>
        </p:nvSpPr>
        <p:spPr>
          <a:xfrm>
            <a:off x="4443795" y="88243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423982" y="87825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147599" y="89376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110629" y="89376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259046" y="89376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400973" y="903976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0827811" y="1827111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0835197" y="4955451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200879" y="207800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179937" y="2962212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189125" y="3945158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3213848" y="4899521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292773" y="6132976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107488" y="6132977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956670" y="6126465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986418" y="6156495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3" name="Group 15"/>
          <p:cNvGrpSpPr/>
          <p:nvPr/>
        </p:nvGrpSpPr>
        <p:grpSpPr bwMode="auto">
          <a:xfrm>
            <a:off x="10549390" y="1089299"/>
            <a:ext cx="183352" cy="183352"/>
            <a:chOff x="4991" y="7874"/>
            <a:chExt cx="230" cy="230"/>
          </a:xfrm>
        </p:grpSpPr>
        <p:sp>
          <p:nvSpPr>
            <p:cNvPr id="94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0" name="Group 2"/>
          <p:cNvGrpSpPr/>
          <p:nvPr/>
        </p:nvGrpSpPr>
        <p:grpSpPr bwMode="auto">
          <a:xfrm>
            <a:off x="3745217" y="1279986"/>
            <a:ext cx="242967" cy="301067"/>
            <a:chOff x="933" y="6926"/>
            <a:chExt cx="230" cy="285"/>
          </a:xfrm>
        </p:grpSpPr>
        <p:sp>
          <p:nvSpPr>
            <p:cNvPr id="101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2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103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5" name="Group 7"/>
          <p:cNvGrpSpPr/>
          <p:nvPr/>
        </p:nvGrpSpPr>
        <p:grpSpPr bwMode="auto">
          <a:xfrm>
            <a:off x="3937519" y="1644166"/>
            <a:ext cx="71305" cy="66023"/>
            <a:chOff x="1514" y="8964"/>
            <a:chExt cx="67" cy="62"/>
          </a:xfrm>
        </p:grpSpPr>
        <p:sp>
          <p:nvSpPr>
            <p:cNvPr id="106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8" name="文本框 107"/>
          <p:cNvSpPr txBox="1"/>
          <p:nvPr/>
        </p:nvSpPr>
        <p:spPr>
          <a:xfrm>
            <a:off x="8584685" y="5232450"/>
            <a:ext cx="1353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多功能一体机（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500W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9" name="Group 12"/>
          <p:cNvGrpSpPr/>
          <p:nvPr/>
        </p:nvGrpSpPr>
        <p:grpSpPr bwMode="auto">
          <a:xfrm>
            <a:off x="9348178" y="6040897"/>
            <a:ext cx="182226" cy="179584"/>
            <a:chOff x="1808" y="10942"/>
            <a:chExt cx="173" cy="170"/>
          </a:xfrm>
        </p:grpSpPr>
        <p:sp>
          <p:nvSpPr>
            <p:cNvPr id="110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112" name="Group 12"/>
          <p:cNvGrpSpPr/>
          <p:nvPr/>
        </p:nvGrpSpPr>
        <p:grpSpPr bwMode="auto">
          <a:xfrm>
            <a:off x="10857348" y="4716281"/>
            <a:ext cx="182226" cy="179584"/>
            <a:chOff x="1808" y="10942"/>
            <a:chExt cx="173" cy="170"/>
          </a:xfrm>
        </p:grpSpPr>
        <p:sp>
          <p:nvSpPr>
            <p:cNvPr id="113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5" name="Rectangle 25"/>
          <p:cNvSpPr>
            <a:spLocks noChangeArrowheads="1"/>
          </p:cNvSpPr>
          <p:nvPr/>
        </p:nvSpPr>
        <p:spPr bwMode="auto">
          <a:xfrm rot="10800000">
            <a:off x="8889495" y="5773812"/>
            <a:ext cx="770220" cy="276999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11129159" y="4856819"/>
            <a:ext cx="10205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投影仪、音响设备</a:t>
            </a:r>
            <a:endParaRPr lang="en-US" altLang="zh-CN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600W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550" y="285100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162" y="285736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515" y="285100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270" y="285736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" name="文本框 120"/>
          <p:cNvSpPr txBox="1"/>
          <p:nvPr/>
        </p:nvSpPr>
        <p:spPr>
          <a:xfrm>
            <a:off x="5501846" y="300514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640445" y="2984361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7874864" y="298436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8917436" y="299852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5495592" y="395934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634191" y="3938561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7868610" y="393856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8911182" y="395272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651450" y="422215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777710" y="420069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033366" y="418618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081307" y="419955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" name="文本框 132"/>
          <p:cNvSpPr txBox="1"/>
          <p:nvPr/>
        </p:nvSpPr>
        <p:spPr>
          <a:xfrm>
            <a:off x="6969478" y="3472825"/>
            <a:ext cx="1158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地面电源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22077" y="1806780"/>
            <a:ext cx="1906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空调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(4000W)</a:t>
            </a:r>
            <a:endParaRPr lang="en-US" altLang="zh-CN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2690" y="0"/>
            <a:ext cx="11897339" cy="4615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标本制作室</a:t>
            </a:r>
            <a:r>
              <a:rPr lang="zh-CN" altLang="en-US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（郭志凯）</a:t>
            </a: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环氧树脂自流坪地面（防水、防酸、防化学腐蚀），双开门。</a:t>
            </a:r>
            <a:r>
              <a:rPr lang="zh-CN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解剖实验台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2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个，高度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800mm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水池（上下点）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2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个，地漏（下水点）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2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4.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通风排气口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en-US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5. </a:t>
            </a:r>
            <a:r>
              <a:rPr lang="zh-CN" altLang="en-US" kern="100" dirty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主要仪器设备包括：真空泵（</a:t>
            </a:r>
            <a:r>
              <a:rPr lang="en-US" altLang="zh-CN" kern="100" dirty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1000W</a:t>
            </a:r>
            <a:r>
              <a:rPr lang="zh-CN" altLang="en-US" kern="100" dirty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）、冷冻干燥机（</a:t>
            </a:r>
            <a:r>
              <a:rPr lang="en-US" altLang="zh-CN" kern="100" dirty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1000W</a:t>
            </a:r>
            <a:r>
              <a:rPr lang="zh-CN" altLang="en-US" kern="100" dirty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）、电动切割机（</a:t>
            </a:r>
            <a:r>
              <a:rPr lang="en-US" altLang="zh-CN" kern="100" dirty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1000W</a:t>
            </a:r>
            <a:r>
              <a:rPr lang="zh-CN" altLang="en-US" kern="100" dirty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）、电磁炉（</a:t>
            </a:r>
            <a:r>
              <a:rPr lang="en-US" altLang="zh-CN" kern="100" dirty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2200W</a:t>
            </a:r>
            <a:r>
              <a:rPr lang="zh-CN" altLang="en-US" kern="100" dirty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）、   </a:t>
            </a:r>
            <a:endParaRPr lang="en-US" altLang="zh-CN" kern="100" dirty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kern="100" dirty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lang="zh-CN" altLang="en-US" kern="100" dirty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冰箱</a:t>
            </a:r>
            <a:r>
              <a:rPr lang="en-US" altLang="zh-CN" kern="100" dirty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200W</a:t>
            </a:r>
            <a:r>
              <a:rPr lang="zh-CN" altLang="en-US" kern="100" dirty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33350" indent="-13335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6.   220V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 A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电源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16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个；数据点位（网线接</a:t>
            </a:r>
            <a:r>
              <a:rPr lang="zh-CN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口）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2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33350" indent="13335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注：所有实验台电源</a:t>
            </a:r>
            <a:r>
              <a:rPr lang="zh-CN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插座，高度均在台面以上。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总功率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5400W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6689" y="808006"/>
            <a:ext cx="5536372" cy="5695692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-1322943" y="577174"/>
            <a:ext cx="6626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标本制作室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(75.6m</a:t>
            </a:r>
            <a:r>
              <a:rPr lang="en-US" altLang="zh-CN" sz="24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3" name="Group 2"/>
          <p:cNvGrpSpPr/>
          <p:nvPr/>
        </p:nvGrpSpPr>
        <p:grpSpPr bwMode="auto">
          <a:xfrm>
            <a:off x="766256" y="1187397"/>
            <a:ext cx="242967" cy="301067"/>
            <a:chOff x="933" y="6926"/>
            <a:chExt cx="230" cy="285"/>
          </a:xfrm>
        </p:grpSpPr>
        <p:sp>
          <p:nvSpPr>
            <p:cNvPr id="34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5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36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Group 7"/>
          <p:cNvGrpSpPr/>
          <p:nvPr/>
        </p:nvGrpSpPr>
        <p:grpSpPr bwMode="auto">
          <a:xfrm>
            <a:off x="839228" y="1659282"/>
            <a:ext cx="71305" cy="66023"/>
            <a:chOff x="1514" y="8964"/>
            <a:chExt cx="67" cy="62"/>
          </a:xfrm>
        </p:grpSpPr>
        <p:sp>
          <p:nvSpPr>
            <p:cNvPr id="39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94" y="193185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93" y="2291826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" name="Group 12"/>
          <p:cNvGrpSpPr/>
          <p:nvPr/>
        </p:nvGrpSpPr>
        <p:grpSpPr bwMode="auto">
          <a:xfrm>
            <a:off x="774789" y="2635666"/>
            <a:ext cx="182226" cy="179584"/>
            <a:chOff x="1808" y="10942"/>
            <a:chExt cx="173" cy="170"/>
          </a:xfrm>
        </p:grpSpPr>
        <p:sp>
          <p:nvSpPr>
            <p:cNvPr id="44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Group 15"/>
          <p:cNvGrpSpPr/>
          <p:nvPr/>
        </p:nvGrpSpPr>
        <p:grpSpPr bwMode="auto">
          <a:xfrm>
            <a:off x="753460" y="2943091"/>
            <a:ext cx="242967" cy="242967"/>
            <a:chOff x="4991" y="7874"/>
            <a:chExt cx="230" cy="230"/>
          </a:xfrm>
        </p:grpSpPr>
        <p:sp>
          <p:nvSpPr>
            <p:cNvPr id="47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" name="テキスト ボックス 24"/>
          <p:cNvSpPr txBox="1">
            <a:spLocks noChangeArrowheads="1"/>
          </p:cNvSpPr>
          <p:nvPr/>
        </p:nvSpPr>
        <p:spPr bwMode="auto">
          <a:xfrm>
            <a:off x="1182629" y="287841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通风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" name="テキスト ボックス 24"/>
          <p:cNvSpPr txBox="1">
            <a:spLocks noChangeArrowheads="1"/>
          </p:cNvSpPr>
          <p:nvPr/>
        </p:nvSpPr>
        <p:spPr bwMode="auto">
          <a:xfrm>
            <a:off x="1227599" y="2520154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网线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テキスト ボックス 24"/>
          <p:cNvSpPr txBox="1">
            <a:spLocks noChangeArrowheads="1"/>
          </p:cNvSpPr>
          <p:nvPr/>
        </p:nvSpPr>
        <p:spPr bwMode="auto">
          <a:xfrm>
            <a:off x="1212605" y="216284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380v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テキスト ボックス 24"/>
          <p:cNvSpPr txBox="1">
            <a:spLocks noChangeArrowheads="1"/>
          </p:cNvSpPr>
          <p:nvPr/>
        </p:nvSpPr>
        <p:spPr bwMode="auto">
          <a:xfrm>
            <a:off x="1212605" y="181055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220v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テキスト ボックス 24"/>
          <p:cNvSpPr txBox="1">
            <a:spLocks noChangeArrowheads="1"/>
          </p:cNvSpPr>
          <p:nvPr/>
        </p:nvSpPr>
        <p:spPr bwMode="auto">
          <a:xfrm>
            <a:off x="1212606" y="1461753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地漏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テキスト ボックス 24"/>
          <p:cNvSpPr txBox="1">
            <a:spLocks noChangeArrowheads="1"/>
          </p:cNvSpPr>
          <p:nvPr/>
        </p:nvSpPr>
        <p:spPr bwMode="auto">
          <a:xfrm>
            <a:off x="1212607" y="110838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水池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795188" y="128241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14085" y="127805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989622" y="127513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60034" y="127512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67870" y="204903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18154" y="2825316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13617" y="3895606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85906" y="510042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615869" y="231641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610674" y="326371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614503" y="416227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609306" y="506083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798" y="610948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021" y="610446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999" y="610446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582" y="610445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6" name="Group 2"/>
          <p:cNvGrpSpPr/>
          <p:nvPr/>
        </p:nvGrpSpPr>
        <p:grpSpPr bwMode="auto">
          <a:xfrm>
            <a:off x="4188150" y="1315575"/>
            <a:ext cx="242967" cy="301067"/>
            <a:chOff x="933" y="6926"/>
            <a:chExt cx="230" cy="285"/>
          </a:xfrm>
        </p:grpSpPr>
        <p:sp>
          <p:nvSpPr>
            <p:cNvPr id="77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8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79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1" name="Group 7"/>
          <p:cNvGrpSpPr/>
          <p:nvPr/>
        </p:nvGrpSpPr>
        <p:grpSpPr bwMode="auto">
          <a:xfrm>
            <a:off x="4037346" y="1435602"/>
            <a:ext cx="71305" cy="66023"/>
            <a:chOff x="1514" y="8964"/>
            <a:chExt cx="67" cy="62"/>
          </a:xfrm>
        </p:grpSpPr>
        <p:sp>
          <p:nvSpPr>
            <p:cNvPr id="82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" name="Group 2"/>
          <p:cNvGrpSpPr/>
          <p:nvPr/>
        </p:nvGrpSpPr>
        <p:grpSpPr bwMode="auto">
          <a:xfrm>
            <a:off x="8502582" y="1733206"/>
            <a:ext cx="242967" cy="301067"/>
            <a:chOff x="933" y="6926"/>
            <a:chExt cx="230" cy="285"/>
          </a:xfrm>
        </p:grpSpPr>
        <p:sp>
          <p:nvSpPr>
            <p:cNvPr id="85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86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87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9" name="Group 7"/>
          <p:cNvGrpSpPr/>
          <p:nvPr/>
        </p:nvGrpSpPr>
        <p:grpSpPr bwMode="auto">
          <a:xfrm>
            <a:off x="8582867" y="2068927"/>
            <a:ext cx="71305" cy="66023"/>
            <a:chOff x="1514" y="8964"/>
            <a:chExt cx="67" cy="62"/>
          </a:xfrm>
        </p:grpSpPr>
        <p:sp>
          <p:nvSpPr>
            <p:cNvPr id="90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174517" y="1336873"/>
            <a:ext cx="193260" cy="193260"/>
            <a:chOff x="7538019" y="2302454"/>
            <a:chExt cx="193260" cy="193260"/>
          </a:xfrm>
        </p:grpSpPr>
        <p:sp>
          <p:nvSpPr>
            <p:cNvPr id="93" name="Rectangle 324"/>
            <p:cNvSpPr>
              <a:spLocks noChangeArrowheads="1"/>
            </p:cNvSpPr>
            <p:nvPr/>
          </p:nvSpPr>
          <p:spPr bwMode="auto">
            <a:xfrm rot="10800000">
              <a:off x="7538019" y="2302454"/>
              <a:ext cx="193260" cy="19326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Rectangle 325"/>
            <p:cNvSpPr>
              <a:spLocks noChangeArrowheads="1"/>
            </p:cNvSpPr>
            <p:nvPr/>
          </p:nvSpPr>
          <p:spPr bwMode="auto">
            <a:xfrm rot="10800000">
              <a:off x="7613642" y="2378077"/>
              <a:ext cx="51256" cy="51256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Line 326"/>
            <p:cNvSpPr>
              <a:spLocks noChangeShapeType="1"/>
            </p:cNvSpPr>
            <p:nvPr/>
          </p:nvSpPr>
          <p:spPr bwMode="auto">
            <a:xfrm rot="10800000" flipV="1">
              <a:off x="7659857" y="2310857"/>
              <a:ext cx="71422" cy="70582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Line 327"/>
            <p:cNvSpPr>
              <a:spLocks noChangeShapeType="1"/>
            </p:cNvSpPr>
            <p:nvPr/>
          </p:nvSpPr>
          <p:spPr bwMode="auto">
            <a:xfrm rot="10800000" flipH="1" flipV="1">
              <a:off x="7546422" y="2310857"/>
              <a:ext cx="70582" cy="70582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Line 328"/>
            <p:cNvSpPr>
              <a:spLocks noChangeShapeType="1"/>
            </p:cNvSpPr>
            <p:nvPr/>
          </p:nvSpPr>
          <p:spPr bwMode="auto">
            <a:xfrm rot="10800000">
              <a:off x="7659857" y="2424292"/>
              <a:ext cx="71422" cy="71422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Line 329"/>
            <p:cNvSpPr>
              <a:spLocks noChangeShapeType="1"/>
            </p:cNvSpPr>
            <p:nvPr/>
          </p:nvSpPr>
          <p:spPr bwMode="auto">
            <a:xfrm rot="10800000" flipH="1">
              <a:off x="7546422" y="2424292"/>
              <a:ext cx="70582" cy="71422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9" name="Group 12"/>
          <p:cNvGrpSpPr/>
          <p:nvPr/>
        </p:nvGrpSpPr>
        <p:grpSpPr bwMode="auto">
          <a:xfrm>
            <a:off x="3650707" y="4861343"/>
            <a:ext cx="182226" cy="179584"/>
            <a:chOff x="1808" y="10942"/>
            <a:chExt cx="173" cy="170"/>
          </a:xfrm>
        </p:grpSpPr>
        <p:sp>
          <p:nvSpPr>
            <p:cNvPr id="100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2" name="Group 12"/>
          <p:cNvGrpSpPr/>
          <p:nvPr/>
        </p:nvGrpSpPr>
        <p:grpSpPr bwMode="auto">
          <a:xfrm>
            <a:off x="8782635" y="5062888"/>
            <a:ext cx="182226" cy="179584"/>
            <a:chOff x="1808" y="10942"/>
            <a:chExt cx="173" cy="170"/>
          </a:xfrm>
        </p:grpSpPr>
        <p:sp>
          <p:nvSpPr>
            <p:cNvPr id="103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068900" y="585160"/>
            <a:ext cx="20546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kern="1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真空泵</a:t>
            </a:r>
            <a:endParaRPr lang="en-US" altLang="zh-CN" sz="1400" kern="100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algn="ctr"/>
            <a:r>
              <a:rPr lang="zh-CN" altLang="en-US" sz="1400" kern="1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400" kern="1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1000W</a:t>
            </a:r>
            <a:r>
              <a:rPr lang="zh-CN" altLang="en-US" sz="1400" kern="100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46436" y="1441085"/>
            <a:ext cx="12824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kern="10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defRPr>
            </a:lvl1pPr>
          </a:lstStyle>
          <a:p>
            <a:pPr algn="ctr"/>
            <a:r>
              <a:rPr lang="zh-CN" altLang="en-US" dirty="0"/>
              <a:t>冷冻干燥机</a:t>
            </a:r>
            <a:endParaRPr lang="en-US" altLang="zh-CN" dirty="0"/>
          </a:p>
          <a:p>
            <a:pPr algn="ctr"/>
            <a:r>
              <a:rPr lang="zh-CN" altLang="en-US" dirty="0"/>
              <a:t>（</a:t>
            </a:r>
            <a:r>
              <a:rPr lang="en-US" altLang="zh-CN" dirty="0"/>
              <a:t>1000W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7423225" y="1556531"/>
            <a:ext cx="11194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400" kern="10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defRPr>
            </a:lvl1pPr>
          </a:lstStyle>
          <a:p>
            <a:r>
              <a:rPr lang="zh-CN" altLang="en-US" dirty="0"/>
              <a:t>电动切割机（</a:t>
            </a:r>
            <a:r>
              <a:rPr lang="en-US" altLang="zh-CN" dirty="0"/>
              <a:t>1000W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992197" y="1441085"/>
            <a:ext cx="19580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400" kern="10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defRPr>
            </a:lvl1pPr>
          </a:lstStyle>
          <a:p>
            <a:r>
              <a:rPr lang="zh-CN" altLang="en-US" dirty="0"/>
              <a:t>电磁炉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2200W</a:t>
            </a:r>
            <a:r>
              <a:rPr lang="zh-CN" altLang="en-US" dirty="0"/>
              <a:t>）</a:t>
            </a:r>
            <a:endParaRPr lang="zh-CN" altLang="zh-CN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225602" y="0"/>
            <a:ext cx="12643205" cy="3917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解剖室（预留）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（嘎利兵嘎）</a:t>
            </a:r>
            <a:endParaRPr kumimoji="0" lang="zh-CN" altLang="zh-CN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双开门。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解剖台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1000mm*1500mm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），边台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宽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600mm)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，实验台面高度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800mm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隔开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间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20m</a:t>
            </a:r>
            <a:r>
              <a:rPr kumimoji="0" lang="en-US" altLang="zh-CN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准备间。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水池（上下水点）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个，地漏（下水点）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主要仪器设备包括：冰箱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）、离心机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）、</a:t>
            </a:r>
            <a:r>
              <a:rPr lang="zh-CN" altLang="en-US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全自动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洗衣机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1700W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）、电磁炉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220V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，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16A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电源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个；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10A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电源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个；数据点位（网线接口）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     注：所有实验台电源插座，高度均在台面以上。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总功率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5000W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2866" y="791568"/>
            <a:ext cx="3609167" cy="5479698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-974643" y="592878"/>
            <a:ext cx="6626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解剖室（预留）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(100m</a:t>
            </a:r>
            <a:r>
              <a:rPr lang="en-US" altLang="zh-CN" sz="24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268725" y="367568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9430134" y="2981251"/>
            <a:ext cx="67674" cy="1165591"/>
          </a:xfrm>
          <a:prstGeom prst="rect">
            <a:avLst/>
          </a:prstGeom>
          <a:noFill/>
          <a:ln w="1587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7" name="Group 12"/>
          <p:cNvGrpSpPr/>
          <p:nvPr/>
        </p:nvGrpSpPr>
        <p:grpSpPr bwMode="auto">
          <a:xfrm>
            <a:off x="9362353" y="3792941"/>
            <a:ext cx="199640" cy="213221"/>
            <a:chOff x="1808" y="10942"/>
            <a:chExt cx="173" cy="170"/>
          </a:xfrm>
        </p:grpSpPr>
        <p:sp>
          <p:nvSpPr>
            <p:cNvPr id="38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268725" y="176995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ectangle 25"/>
          <p:cNvSpPr>
            <a:spLocks noChangeArrowheads="1"/>
          </p:cNvSpPr>
          <p:nvPr/>
        </p:nvSpPr>
        <p:spPr bwMode="auto">
          <a:xfrm rot="10800000">
            <a:off x="7035601" y="936915"/>
            <a:ext cx="1800945" cy="255300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Rectangle 25"/>
          <p:cNvSpPr>
            <a:spLocks noChangeArrowheads="1"/>
          </p:cNvSpPr>
          <p:nvPr/>
        </p:nvSpPr>
        <p:spPr bwMode="auto">
          <a:xfrm rot="10800000">
            <a:off x="9345085" y="1406156"/>
            <a:ext cx="122100" cy="537432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8786978" y="1502239"/>
            <a:ext cx="745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衣柜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374337" y="1714547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358133" y="3610302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6" name="Group 2"/>
          <p:cNvGrpSpPr/>
          <p:nvPr/>
        </p:nvGrpSpPr>
        <p:grpSpPr bwMode="auto">
          <a:xfrm>
            <a:off x="7111910" y="968912"/>
            <a:ext cx="169885" cy="210509"/>
            <a:chOff x="933" y="6926"/>
            <a:chExt cx="230" cy="285"/>
          </a:xfrm>
        </p:grpSpPr>
        <p:sp>
          <p:nvSpPr>
            <p:cNvPr id="47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8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49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1" name="Group 7"/>
          <p:cNvGrpSpPr/>
          <p:nvPr/>
        </p:nvGrpSpPr>
        <p:grpSpPr bwMode="auto">
          <a:xfrm>
            <a:off x="7044701" y="1061853"/>
            <a:ext cx="49377" cy="45719"/>
            <a:chOff x="1514" y="8964"/>
            <a:chExt cx="67" cy="62"/>
          </a:xfrm>
        </p:grpSpPr>
        <p:sp>
          <p:nvSpPr>
            <p:cNvPr id="52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7974242" y="1153869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42895" y="98040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219633" y="98198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文本框 58"/>
          <p:cNvSpPr txBox="1"/>
          <p:nvPr/>
        </p:nvSpPr>
        <p:spPr>
          <a:xfrm>
            <a:off x="7783860" y="613314"/>
            <a:ext cx="509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067627" y="614604"/>
            <a:ext cx="509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5" name="Rectangle 25"/>
          <p:cNvSpPr>
            <a:spLocks noChangeArrowheads="1"/>
          </p:cNvSpPr>
          <p:nvPr/>
        </p:nvSpPr>
        <p:spPr bwMode="auto">
          <a:xfrm rot="10800000">
            <a:off x="6902644" y="1784190"/>
            <a:ext cx="455322" cy="579724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6665273" y="1931592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解剖台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7" name="Rectangle 25"/>
          <p:cNvSpPr>
            <a:spLocks noChangeArrowheads="1"/>
          </p:cNvSpPr>
          <p:nvPr/>
        </p:nvSpPr>
        <p:spPr bwMode="auto">
          <a:xfrm rot="10800000">
            <a:off x="8093064" y="1798113"/>
            <a:ext cx="455322" cy="579724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7849323" y="1924961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解剖台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9" name="Rectangle 25"/>
          <p:cNvSpPr>
            <a:spLocks noChangeArrowheads="1"/>
          </p:cNvSpPr>
          <p:nvPr/>
        </p:nvSpPr>
        <p:spPr bwMode="auto">
          <a:xfrm rot="10800000">
            <a:off x="6908716" y="3088182"/>
            <a:ext cx="455322" cy="579724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6659915" y="3224154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解剖台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" name="Rectangle 25"/>
          <p:cNvSpPr>
            <a:spLocks noChangeArrowheads="1"/>
          </p:cNvSpPr>
          <p:nvPr/>
        </p:nvSpPr>
        <p:spPr bwMode="auto">
          <a:xfrm rot="10800000">
            <a:off x="8087706" y="3102105"/>
            <a:ext cx="455322" cy="579724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2" name="Group 7"/>
          <p:cNvGrpSpPr/>
          <p:nvPr/>
        </p:nvGrpSpPr>
        <p:grpSpPr bwMode="auto">
          <a:xfrm>
            <a:off x="8324781" y="2838617"/>
            <a:ext cx="49377" cy="45719"/>
            <a:chOff x="1514" y="8964"/>
            <a:chExt cx="67" cy="62"/>
          </a:xfrm>
        </p:grpSpPr>
        <p:sp>
          <p:nvSpPr>
            <p:cNvPr id="73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7865320" y="3241493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解剖台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6" name="Group 7"/>
          <p:cNvGrpSpPr/>
          <p:nvPr/>
        </p:nvGrpSpPr>
        <p:grpSpPr bwMode="auto">
          <a:xfrm>
            <a:off x="7080819" y="2824484"/>
            <a:ext cx="49377" cy="45719"/>
            <a:chOff x="1514" y="8964"/>
            <a:chExt cx="67" cy="62"/>
          </a:xfrm>
        </p:grpSpPr>
        <p:sp>
          <p:nvSpPr>
            <p:cNvPr id="77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79" name="直接连接符 78"/>
          <p:cNvCxnSpPr/>
          <p:nvPr/>
        </p:nvCxnSpPr>
        <p:spPr>
          <a:xfrm>
            <a:off x="6466550" y="4404444"/>
            <a:ext cx="2569693" cy="6007"/>
          </a:xfrm>
          <a:prstGeom prst="line">
            <a:avLst/>
          </a:prstGeom>
          <a:ln w="381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0" name="Rectangle 25"/>
          <p:cNvSpPr>
            <a:spLocks noChangeArrowheads="1"/>
          </p:cNvSpPr>
          <p:nvPr/>
        </p:nvSpPr>
        <p:spPr bwMode="auto">
          <a:xfrm rot="10800000">
            <a:off x="6286759" y="4115482"/>
            <a:ext cx="2654890" cy="255300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文本框 80"/>
          <p:cNvSpPr txBox="1"/>
          <p:nvPr/>
        </p:nvSpPr>
        <p:spPr>
          <a:xfrm>
            <a:off x="7288490" y="3695674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" name="Rectangle 25"/>
          <p:cNvSpPr>
            <a:spLocks noChangeArrowheads="1"/>
          </p:cNvSpPr>
          <p:nvPr/>
        </p:nvSpPr>
        <p:spPr bwMode="auto">
          <a:xfrm rot="10800000">
            <a:off x="7326160" y="950471"/>
            <a:ext cx="556900" cy="238136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7188582" y="1143852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消毒池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5" name="Freeform 16"/>
          <p:cNvSpPr/>
          <p:nvPr/>
        </p:nvSpPr>
        <p:spPr bwMode="auto">
          <a:xfrm>
            <a:off x="7349131" y="974198"/>
            <a:ext cx="526386" cy="198892"/>
          </a:xfrm>
          <a:custGeom>
            <a:avLst/>
            <a:gdLst>
              <a:gd name="T0" fmla="*/ 122193 w 756"/>
              <a:gd name="T1" fmla="*/ 0 h 946"/>
              <a:gd name="T2" fmla="*/ 146632 w 756"/>
              <a:gd name="T3" fmla="*/ 24103 h 946"/>
              <a:gd name="T4" fmla="*/ 146632 w 756"/>
              <a:gd name="T5" fmla="*/ 156862 h 946"/>
              <a:gd name="T6" fmla="*/ 122193 w 756"/>
              <a:gd name="T7" fmla="*/ 180965 h 946"/>
              <a:gd name="T8" fmla="*/ 24439 w 756"/>
              <a:gd name="T9" fmla="*/ 180965 h 946"/>
              <a:gd name="T10" fmla="*/ 0 w 756"/>
              <a:gd name="T11" fmla="*/ 156862 h 946"/>
              <a:gd name="T12" fmla="*/ 0 w 756"/>
              <a:gd name="T13" fmla="*/ 24103 h 946"/>
              <a:gd name="T14" fmla="*/ 24439 w 756"/>
              <a:gd name="T15" fmla="*/ 0 h 946"/>
              <a:gd name="T16" fmla="*/ 122193 w 756"/>
              <a:gd name="T17" fmla="*/ 0 h 94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56" h="946">
                <a:moveTo>
                  <a:pt x="630" y="0"/>
                </a:moveTo>
                <a:cubicBezTo>
                  <a:pt x="700" y="0"/>
                  <a:pt x="756" y="57"/>
                  <a:pt x="756" y="126"/>
                </a:cubicBezTo>
                <a:lnTo>
                  <a:pt x="756" y="820"/>
                </a:lnTo>
                <a:cubicBezTo>
                  <a:pt x="756" y="889"/>
                  <a:pt x="700" y="946"/>
                  <a:pt x="630" y="946"/>
                </a:cubicBezTo>
                <a:lnTo>
                  <a:pt x="126" y="946"/>
                </a:lnTo>
                <a:cubicBezTo>
                  <a:pt x="57" y="946"/>
                  <a:pt x="0" y="889"/>
                  <a:pt x="0" y="820"/>
                </a:cubicBezTo>
                <a:lnTo>
                  <a:pt x="0" y="126"/>
                </a:lnTo>
                <a:cubicBezTo>
                  <a:pt x="0" y="57"/>
                  <a:pt x="57" y="0"/>
                  <a:pt x="126" y="0"/>
                </a:cubicBezTo>
                <a:lnTo>
                  <a:pt x="630" y="0"/>
                </a:lnTo>
                <a:close/>
              </a:path>
            </a:pathLst>
          </a:custGeom>
          <a:noFill/>
          <a:ln w="635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9" name="Group 7"/>
          <p:cNvGrpSpPr/>
          <p:nvPr/>
        </p:nvGrpSpPr>
        <p:grpSpPr bwMode="auto">
          <a:xfrm>
            <a:off x="7567361" y="1081309"/>
            <a:ext cx="49377" cy="45719"/>
            <a:chOff x="1514" y="8964"/>
            <a:chExt cx="67" cy="62"/>
          </a:xfrm>
        </p:grpSpPr>
        <p:sp>
          <p:nvSpPr>
            <p:cNvPr id="90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流程图: 汇总连接 23"/>
          <p:cNvSpPr/>
          <p:nvPr/>
        </p:nvSpPr>
        <p:spPr>
          <a:xfrm>
            <a:off x="7539174" y="932518"/>
            <a:ext cx="104010" cy="104010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7201841" y="602612"/>
            <a:ext cx="8685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紫外灯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254" y="416376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970" y="416226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999" y="417482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466" y="417278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758" y="4173316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" name="流程图: 汇总连接 102"/>
          <p:cNvSpPr/>
          <p:nvPr/>
        </p:nvSpPr>
        <p:spPr>
          <a:xfrm>
            <a:off x="7049815" y="2570559"/>
            <a:ext cx="104010" cy="104010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流程图: 汇总连接 103"/>
          <p:cNvSpPr/>
          <p:nvPr/>
        </p:nvSpPr>
        <p:spPr>
          <a:xfrm>
            <a:off x="8273838" y="2590792"/>
            <a:ext cx="104010" cy="104010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文本框 104"/>
          <p:cNvSpPr txBox="1"/>
          <p:nvPr/>
        </p:nvSpPr>
        <p:spPr>
          <a:xfrm>
            <a:off x="7168046" y="2444340"/>
            <a:ext cx="784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紫外灯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8326806" y="2458588"/>
            <a:ext cx="745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紫外灯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6617710" y="1239284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洗衣机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8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485711" y="964203"/>
            <a:ext cx="286041" cy="17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102442" y="79351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" name="文本框 109"/>
          <p:cNvSpPr txBox="1"/>
          <p:nvPr/>
        </p:nvSpPr>
        <p:spPr>
          <a:xfrm>
            <a:off x="6925204" y="544912"/>
            <a:ext cx="509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79521" y="166289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73502" y="228947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77759" y="292577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87673" y="360822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" name="流程图: 汇总连接 114"/>
          <p:cNvSpPr/>
          <p:nvPr/>
        </p:nvSpPr>
        <p:spPr>
          <a:xfrm>
            <a:off x="7164007" y="5311794"/>
            <a:ext cx="104010" cy="104010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Rectangle 25"/>
          <p:cNvSpPr>
            <a:spLocks noChangeArrowheads="1"/>
          </p:cNvSpPr>
          <p:nvPr/>
        </p:nvSpPr>
        <p:spPr bwMode="auto">
          <a:xfrm rot="10800000">
            <a:off x="6394282" y="4450261"/>
            <a:ext cx="2612621" cy="219647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流程图: 汇总连接 116"/>
          <p:cNvSpPr/>
          <p:nvPr/>
        </p:nvSpPr>
        <p:spPr>
          <a:xfrm>
            <a:off x="8417313" y="5311602"/>
            <a:ext cx="104010" cy="104010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421" y="584705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347" y="5842216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450" y="585182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" name="文本框 120"/>
          <p:cNvSpPr txBox="1"/>
          <p:nvPr/>
        </p:nvSpPr>
        <p:spPr>
          <a:xfrm>
            <a:off x="6646723" y="4404260"/>
            <a:ext cx="13309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解剖器械柜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7083883" y="5217663"/>
            <a:ext cx="13309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准备间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5786652" y="1613478"/>
            <a:ext cx="509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5784683" y="2245199"/>
            <a:ext cx="509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5791275" y="2874101"/>
            <a:ext cx="509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5798390" y="3518726"/>
            <a:ext cx="509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6371878" y="3875042"/>
            <a:ext cx="509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6789715" y="3886073"/>
            <a:ext cx="509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7933090" y="3873883"/>
            <a:ext cx="509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8407053" y="3880767"/>
            <a:ext cx="509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7339352" y="3885269"/>
            <a:ext cx="509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6394283" y="6108165"/>
            <a:ext cx="509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6966970" y="6114185"/>
            <a:ext cx="509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7642763" y="6130214"/>
            <a:ext cx="509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2520" y="3995470"/>
            <a:ext cx="352425" cy="581025"/>
          </a:xfrm>
          <a:prstGeom prst="rect">
            <a:avLst/>
          </a:prstGeom>
        </p:spPr>
      </p:pic>
      <p:sp>
        <p:nvSpPr>
          <p:cNvPr id="137" name="文本框 136"/>
          <p:cNvSpPr txBox="1"/>
          <p:nvPr/>
        </p:nvSpPr>
        <p:spPr>
          <a:xfrm>
            <a:off x="8796757" y="3208452"/>
            <a:ext cx="780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投影仪幕布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5" name="Group 2"/>
          <p:cNvGrpSpPr/>
          <p:nvPr/>
        </p:nvGrpSpPr>
        <p:grpSpPr bwMode="auto">
          <a:xfrm>
            <a:off x="766256" y="1187397"/>
            <a:ext cx="242967" cy="301067"/>
            <a:chOff x="933" y="6926"/>
            <a:chExt cx="230" cy="285"/>
          </a:xfrm>
        </p:grpSpPr>
        <p:sp>
          <p:nvSpPr>
            <p:cNvPr id="136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38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139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1" name="Group 7"/>
          <p:cNvGrpSpPr/>
          <p:nvPr/>
        </p:nvGrpSpPr>
        <p:grpSpPr bwMode="auto">
          <a:xfrm>
            <a:off x="839228" y="1659282"/>
            <a:ext cx="71305" cy="66023"/>
            <a:chOff x="1514" y="8964"/>
            <a:chExt cx="67" cy="62"/>
          </a:xfrm>
        </p:grpSpPr>
        <p:sp>
          <p:nvSpPr>
            <p:cNvPr id="142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4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94" y="193185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93" y="2291826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6" name="Group 12"/>
          <p:cNvGrpSpPr/>
          <p:nvPr/>
        </p:nvGrpSpPr>
        <p:grpSpPr bwMode="auto">
          <a:xfrm>
            <a:off x="774789" y="2635666"/>
            <a:ext cx="182226" cy="179584"/>
            <a:chOff x="1808" y="10942"/>
            <a:chExt cx="173" cy="170"/>
          </a:xfrm>
        </p:grpSpPr>
        <p:sp>
          <p:nvSpPr>
            <p:cNvPr id="147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9" name="Group 15"/>
          <p:cNvGrpSpPr/>
          <p:nvPr/>
        </p:nvGrpSpPr>
        <p:grpSpPr bwMode="auto">
          <a:xfrm>
            <a:off x="753460" y="2943091"/>
            <a:ext cx="242967" cy="242967"/>
            <a:chOff x="4991" y="7874"/>
            <a:chExt cx="230" cy="230"/>
          </a:xfrm>
        </p:grpSpPr>
        <p:sp>
          <p:nvSpPr>
            <p:cNvPr id="150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6" name="テキスト ボックス 24"/>
          <p:cNvSpPr txBox="1">
            <a:spLocks noChangeArrowheads="1"/>
          </p:cNvSpPr>
          <p:nvPr/>
        </p:nvSpPr>
        <p:spPr bwMode="auto">
          <a:xfrm>
            <a:off x="1182629" y="287841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通风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7" name="テキスト ボックス 24"/>
          <p:cNvSpPr txBox="1">
            <a:spLocks noChangeArrowheads="1"/>
          </p:cNvSpPr>
          <p:nvPr/>
        </p:nvSpPr>
        <p:spPr bwMode="auto">
          <a:xfrm>
            <a:off x="1227599" y="2520154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网线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8" name="テキスト ボックス 24"/>
          <p:cNvSpPr txBox="1">
            <a:spLocks noChangeArrowheads="1"/>
          </p:cNvSpPr>
          <p:nvPr/>
        </p:nvSpPr>
        <p:spPr bwMode="auto">
          <a:xfrm>
            <a:off x="1212605" y="216284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380v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9" name="テキスト ボックス 24"/>
          <p:cNvSpPr txBox="1">
            <a:spLocks noChangeArrowheads="1"/>
          </p:cNvSpPr>
          <p:nvPr/>
        </p:nvSpPr>
        <p:spPr bwMode="auto">
          <a:xfrm>
            <a:off x="1212605" y="181055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220v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0" name="テキスト ボックス 24"/>
          <p:cNvSpPr txBox="1">
            <a:spLocks noChangeArrowheads="1"/>
          </p:cNvSpPr>
          <p:nvPr/>
        </p:nvSpPr>
        <p:spPr bwMode="auto">
          <a:xfrm>
            <a:off x="1212606" y="1461753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地漏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1" name="テキスト ボックス 24"/>
          <p:cNvSpPr txBox="1">
            <a:spLocks noChangeArrowheads="1"/>
          </p:cNvSpPr>
          <p:nvPr/>
        </p:nvSpPr>
        <p:spPr bwMode="auto">
          <a:xfrm>
            <a:off x="1212607" y="110838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水池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2" name="Rectangle 25"/>
          <p:cNvSpPr>
            <a:spLocks noChangeArrowheads="1"/>
          </p:cNvSpPr>
          <p:nvPr/>
        </p:nvSpPr>
        <p:spPr bwMode="auto">
          <a:xfrm rot="10800000">
            <a:off x="6301246" y="4912210"/>
            <a:ext cx="170716" cy="936496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" name="文本框 162"/>
          <p:cNvSpPr txBox="1"/>
          <p:nvPr/>
        </p:nvSpPr>
        <p:spPr>
          <a:xfrm>
            <a:off x="6103339" y="5138473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药品柜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68090" y="469283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" name="文本框 164"/>
          <p:cNvSpPr txBox="1"/>
          <p:nvPr/>
        </p:nvSpPr>
        <p:spPr>
          <a:xfrm>
            <a:off x="5776768" y="4636715"/>
            <a:ext cx="509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276689" y="515196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" name="文本框 166"/>
          <p:cNvSpPr txBox="1"/>
          <p:nvPr/>
        </p:nvSpPr>
        <p:spPr>
          <a:xfrm>
            <a:off x="9385737" y="507916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 flipV="1">
            <a:off x="8206617" y="4380853"/>
            <a:ext cx="0" cy="26951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7407529" y="4652560"/>
            <a:ext cx="1906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电磁炉</a:t>
            </a:r>
            <a:r>
              <a:rPr lang="en-US" altLang="zh-CN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(2200W)</a:t>
            </a:r>
            <a:endParaRPr lang="en-US" altLang="zh-CN" sz="1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04686" y="2139"/>
            <a:ext cx="1906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全自动洗衣机</a:t>
            </a:r>
            <a:endParaRPr lang="en-US" altLang="zh-CN" sz="1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(1700W)</a:t>
            </a:r>
            <a:endParaRPr lang="en-US" altLang="zh-CN" sz="1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7215640" y="427308"/>
            <a:ext cx="0" cy="2079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9963" y="-72123"/>
            <a:ext cx="11851784" cy="5030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中兽医实验室</a:t>
            </a:r>
            <a:r>
              <a:rPr lang="zh-CN" altLang="en-US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（史冬艳）</a:t>
            </a: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环氧树脂自流坪地面（防水、防酸、防化学腐蚀），实验室前后门为双开门。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中央实验台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个（耐酸耐火台面，附水池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1500mm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4000mm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，见设计图）。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试验台安装水池（要求上下水点）共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个，地漏（下水点）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个（位置见设计图）</a:t>
            </a:r>
            <a:r>
              <a:rPr lang="zh-CN" altLang="en-US" sz="1800" kern="100" dirty="0"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900mm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800mm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烘干箱放置台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个、可移动试验台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长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3000mm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×宽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600mm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×高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800m)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6000mm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×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6000mm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靠墙附水池实验台（附水池）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zh-CN" altLang="en-US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化学药品柜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个（推拉门式）。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冰箱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）、烘箱（电热干燥箱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个、药材切片机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750W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）、药物粉碎机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）、电磁炉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 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220V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16A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电源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220V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10A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电源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380V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电源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个；数据点位（网线接口）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33350"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注：所有实验台电源插座，高度均在台面以上。（非试验台插座高度也应在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0.8m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以上）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总功率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15000W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957" y="302082"/>
            <a:ext cx="4387180" cy="6932642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-1282236" y="18736"/>
            <a:ext cx="6626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中兽医实验室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(100m</a:t>
            </a:r>
            <a:r>
              <a:rPr lang="en-US" altLang="zh-CN" sz="24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635563" y="762717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4848720" y="350561"/>
            <a:ext cx="2486830" cy="410206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332683" y="28389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055846" y="49779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512375" y="49501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961112" y="49884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701636" y="50028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351247" y="49779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文本框 41"/>
          <p:cNvSpPr txBox="1"/>
          <p:nvPr/>
        </p:nvSpPr>
        <p:spPr>
          <a:xfrm>
            <a:off x="4858048" y="289117"/>
            <a:ext cx="5534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784680" y="294283"/>
            <a:ext cx="5534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189059" y="293902"/>
            <a:ext cx="5534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521463" y="288707"/>
            <a:ext cx="5534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5150349" y="1576658"/>
            <a:ext cx="2231966" cy="889250"/>
            <a:chOff x="5639540" y="2196148"/>
            <a:chExt cx="2857195" cy="635872"/>
          </a:xfrm>
        </p:grpSpPr>
        <p:grpSp>
          <p:nvGrpSpPr>
            <p:cNvPr id="48" name="组合 47"/>
            <p:cNvGrpSpPr/>
            <p:nvPr/>
          </p:nvGrpSpPr>
          <p:grpSpPr>
            <a:xfrm>
              <a:off x="5639540" y="2196148"/>
              <a:ext cx="2857195" cy="635872"/>
              <a:chOff x="5394961" y="1763320"/>
              <a:chExt cx="3525729" cy="1027016"/>
            </a:xfrm>
          </p:grpSpPr>
          <p:sp>
            <p:nvSpPr>
              <p:cNvPr id="54" name="Rectangle 25"/>
              <p:cNvSpPr>
                <a:spLocks noChangeArrowheads="1"/>
              </p:cNvSpPr>
              <p:nvPr/>
            </p:nvSpPr>
            <p:spPr bwMode="auto">
              <a:xfrm>
                <a:off x="5394961" y="1763320"/>
                <a:ext cx="3036485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Rectangle 26"/>
              <p:cNvSpPr>
                <a:spLocks noChangeArrowheads="1"/>
              </p:cNvSpPr>
              <p:nvPr/>
            </p:nvSpPr>
            <p:spPr bwMode="auto">
              <a:xfrm>
                <a:off x="8435822" y="1764429"/>
                <a:ext cx="484868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9" name="Group 2"/>
            <p:cNvGrpSpPr/>
            <p:nvPr/>
          </p:nvGrpSpPr>
          <p:grpSpPr bwMode="auto">
            <a:xfrm>
              <a:off x="8113867" y="2290757"/>
              <a:ext cx="372804" cy="461952"/>
              <a:chOff x="933" y="6926"/>
              <a:chExt cx="230" cy="285"/>
            </a:xfrm>
          </p:grpSpPr>
          <p:sp>
            <p:nvSpPr>
              <p:cNvPr id="50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51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52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6" name="组合 55"/>
          <p:cNvGrpSpPr/>
          <p:nvPr/>
        </p:nvGrpSpPr>
        <p:grpSpPr>
          <a:xfrm>
            <a:off x="5128644" y="3040144"/>
            <a:ext cx="2277508" cy="891166"/>
            <a:chOff x="5639540" y="2196148"/>
            <a:chExt cx="2857195" cy="635872"/>
          </a:xfrm>
        </p:grpSpPr>
        <p:grpSp>
          <p:nvGrpSpPr>
            <p:cNvPr id="57" name="组合 56"/>
            <p:cNvGrpSpPr/>
            <p:nvPr/>
          </p:nvGrpSpPr>
          <p:grpSpPr>
            <a:xfrm>
              <a:off x="5639540" y="2196148"/>
              <a:ext cx="2857195" cy="635872"/>
              <a:chOff x="5394961" y="1763320"/>
              <a:chExt cx="3525729" cy="1027016"/>
            </a:xfrm>
          </p:grpSpPr>
          <p:sp>
            <p:nvSpPr>
              <p:cNvPr id="63" name="Rectangle 25"/>
              <p:cNvSpPr>
                <a:spLocks noChangeArrowheads="1"/>
              </p:cNvSpPr>
              <p:nvPr/>
            </p:nvSpPr>
            <p:spPr bwMode="auto">
              <a:xfrm>
                <a:off x="5394961" y="1763320"/>
                <a:ext cx="3036485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Rectangle 26"/>
              <p:cNvSpPr>
                <a:spLocks noChangeArrowheads="1"/>
              </p:cNvSpPr>
              <p:nvPr/>
            </p:nvSpPr>
            <p:spPr bwMode="auto">
              <a:xfrm>
                <a:off x="8435822" y="1764429"/>
                <a:ext cx="484868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8" name="Group 2"/>
            <p:cNvGrpSpPr/>
            <p:nvPr/>
          </p:nvGrpSpPr>
          <p:grpSpPr bwMode="auto">
            <a:xfrm>
              <a:off x="8113867" y="2290757"/>
              <a:ext cx="372804" cy="461952"/>
              <a:chOff x="933" y="6926"/>
              <a:chExt cx="230" cy="285"/>
            </a:xfrm>
          </p:grpSpPr>
          <p:sp>
            <p:nvSpPr>
              <p:cNvPr id="59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60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61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5" name="组合 64"/>
          <p:cNvGrpSpPr/>
          <p:nvPr/>
        </p:nvGrpSpPr>
        <p:grpSpPr>
          <a:xfrm>
            <a:off x="5114003" y="4505978"/>
            <a:ext cx="2277509" cy="890205"/>
            <a:chOff x="5639540" y="2196148"/>
            <a:chExt cx="2857195" cy="635872"/>
          </a:xfrm>
        </p:grpSpPr>
        <p:grpSp>
          <p:nvGrpSpPr>
            <p:cNvPr id="66" name="组合 65"/>
            <p:cNvGrpSpPr/>
            <p:nvPr/>
          </p:nvGrpSpPr>
          <p:grpSpPr>
            <a:xfrm>
              <a:off x="5639540" y="2196148"/>
              <a:ext cx="2857195" cy="635872"/>
              <a:chOff x="5394961" y="1763320"/>
              <a:chExt cx="3525729" cy="1027016"/>
            </a:xfrm>
          </p:grpSpPr>
          <p:sp>
            <p:nvSpPr>
              <p:cNvPr id="72" name="Rectangle 25"/>
              <p:cNvSpPr>
                <a:spLocks noChangeArrowheads="1"/>
              </p:cNvSpPr>
              <p:nvPr/>
            </p:nvSpPr>
            <p:spPr bwMode="auto">
              <a:xfrm>
                <a:off x="5394961" y="1763320"/>
                <a:ext cx="3036485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Rectangle 26"/>
              <p:cNvSpPr>
                <a:spLocks noChangeArrowheads="1"/>
              </p:cNvSpPr>
              <p:nvPr/>
            </p:nvSpPr>
            <p:spPr bwMode="auto">
              <a:xfrm>
                <a:off x="8435822" y="1764429"/>
                <a:ext cx="484868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7" name="Group 2"/>
            <p:cNvGrpSpPr/>
            <p:nvPr/>
          </p:nvGrpSpPr>
          <p:grpSpPr bwMode="auto">
            <a:xfrm>
              <a:off x="8113867" y="2290757"/>
              <a:ext cx="372804" cy="461952"/>
              <a:chOff x="933" y="6926"/>
              <a:chExt cx="230" cy="285"/>
            </a:xfrm>
          </p:grpSpPr>
          <p:sp>
            <p:nvSpPr>
              <p:cNvPr id="68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69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70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84" name="文本框 83"/>
          <p:cNvSpPr txBox="1"/>
          <p:nvPr/>
        </p:nvSpPr>
        <p:spPr>
          <a:xfrm>
            <a:off x="4361243" y="2276226"/>
            <a:ext cx="55144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latin typeface="宋体" panose="02010600030101010101" pitchFamily="2" charset="-122"/>
                <a:ea typeface="宋体" panose="02010600030101010101" pitchFamily="2" charset="-122"/>
              </a:rPr>
              <a:t>讲桌电脑一体</a:t>
            </a:r>
            <a:endParaRPr lang="en-US" altLang="zh-CN" sz="1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5" name="Rectangle 25"/>
          <p:cNvSpPr>
            <a:spLocks noChangeArrowheads="1"/>
          </p:cNvSpPr>
          <p:nvPr/>
        </p:nvSpPr>
        <p:spPr bwMode="auto">
          <a:xfrm>
            <a:off x="7843358" y="3751605"/>
            <a:ext cx="370381" cy="52918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文本框 85"/>
          <p:cNvSpPr txBox="1"/>
          <p:nvPr/>
        </p:nvSpPr>
        <p:spPr>
          <a:xfrm>
            <a:off x="7756396" y="3758500"/>
            <a:ext cx="433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烘箱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8194370" y="3913724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4694318" y="3353267"/>
            <a:ext cx="31321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</a:rPr>
              <a:t>投影仪</a:t>
            </a:r>
            <a:endParaRPr lang="en-US" altLang="zh-CN" sz="105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0" name="Rectangle 25"/>
          <p:cNvSpPr>
            <a:spLocks noChangeArrowheads="1"/>
          </p:cNvSpPr>
          <p:nvPr/>
        </p:nvSpPr>
        <p:spPr bwMode="auto">
          <a:xfrm>
            <a:off x="4596125" y="3371396"/>
            <a:ext cx="376772" cy="830252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9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874" y="390058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" name="文本框 91"/>
          <p:cNvSpPr txBox="1"/>
          <p:nvPr/>
        </p:nvSpPr>
        <p:spPr>
          <a:xfrm>
            <a:off x="4502375" y="3987381"/>
            <a:ext cx="5534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576512" y="3412524"/>
            <a:ext cx="1965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</a:rPr>
              <a:t>房顶</a:t>
            </a:r>
            <a:endParaRPr lang="en-US" altLang="zh-CN" sz="105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4" name="Group 15"/>
          <p:cNvGrpSpPr/>
          <p:nvPr/>
        </p:nvGrpSpPr>
        <p:grpSpPr bwMode="auto">
          <a:xfrm rot="10800000">
            <a:off x="5553229" y="1921787"/>
            <a:ext cx="269224" cy="269224"/>
            <a:chOff x="4991" y="7874"/>
            <a:chExt cx="230" cy="230"/>
          </a:xfrm>
        </p:grpSpPr>
        <p:sp>
          <p:nvSpPr>
            <p:cNvPr id="95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1" name="Group 15"/>
          <p:cNvGrpSpPr/>
          <p:nvPr/>
        </p:nvGrpSpPr>
        <p:grpSpPr bwMode="auto">
          <a:xfrm rot="10800000">
            <a:off x="6160665" y="1928531"/>
            <a:ext cx="269224" cy="269224"/>
            <a:chOff x="4991" y="7874"/>
            <a:chExt cx="230" cy="230"/>
          </a:xfrm>
        </p:grpSpPr>
        <p:sp>
          <p:nvSpPr>
            <p:cNvPr id="102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8" name="Group 15"/>
          <p:cNvGrpSpPr/>
          <p:nvPr/>
        </p:nvGrpSpPr>
        <p:grpSpPr bwMode="auto">
          <a:xfrm rot="10800000">
            <a:off x="6729458" y="1927567"/>
            <a:ext cx="269224" cy="269223"/>
            <a:chOff x="4991" y="7874"/>
            <a:chExt cx="230" cy="230"/>
          </a:xfrm>
        </p:grpSpPr>
        <p:sp>
          <p:nvSpPr>
            <p:cNvPr id="109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5" name="Group 15"/>
          <p:cNvGrpSpPr/>
          <p:nvPr/>
        </p:nvGrpSpPr>
        <p:grpSpPr bwMode="auto">
          <a:xfrm rot="10800000">
            <a:off x="5495541" y="3345360"/>
            <a:ext cx="269224" cy="269224"/>
            <a:chOff x="4991" y="7874"/>
            <a:chExt cx="230" cy="230"/>
          </a:xfrm>
        </p:grpSpPr>
        <p:sp>
          <p:nvSpPr>
            <p:cNvPr id="116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2" name="Group 15"/>
          <p:cNvGrpSpPr/>
          <p:nvPr/>
        </p:nvGrpSpPr>
        <p:grpSpPr bwMode="auto">
          <a:xfrm rot="10800000">
            <a:off x="6162048" y="3380008"/>
            <a:ext cx="269224" cy="269224"/>
            <a:chOff x="4991" y="7874"/>
            <a:chExt cx="230" cy="230"/>
          </a:xfrm>
        </p:grpSpPr>
        <p:sp>
          <p:nvSpPr>
            <p:cNvPr id="123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9" name="Group 15"/>
          <p:cNvGrpSpPr/>
          <p:nvPr/>
        </p:nvGrpSpPr>
        <p:grpSpPr bwMode="auto">
          <a:xfrm rot="10800000">
            <a:off x="6745894" y="3354990"/>
            <a:ext cx="269224" cy="269224"/>
            <a:chOff x="4991" y="7874"/>
            <a:chExt cx="230" cy="230"/>
          </a:xfrm>
        </p:grpSpPr>
        <p:sp>
          <p:nvSpPr>
            <p:cNvPr id="130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6" name="Group 15"/>
          <p:cNvGrpSpPr/>
          <p:nvPr/>
        </p:nvGrpSpPr>
        <p:grpSpPr bwMode="auto">
          <a:xfrm rot="10800000">
            <a:off x="5495919" y="4852219"/>
            <a:ext cx="269224" cy="269224"/>
            <a:chOff x="4991" y="7874"/>
            <a:chExt cx="230" cy="230"/>
          </a:xfrm>
        </p:grpSpPr>
        <p:sp>
          <p:nvSpPr>
            <p:cNvPr id="137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3" name="Group 15"/>
          <p:cNvGrpSpPr/>
          <p:nvPr/>
        </p:nvGrpSpPr>
        <p:grpSpPr bwMode="auto">
          <a:xfrm rot="10800000">
            <a:off x="6166428" y="4861049"/>
            <a:ext cx="269224" cy="269224"/>
            <a:chOff x="4991" y="7874"/>
            <a:chExt cx="230" cy="230"/>
          </a:xfrm>
        </p:grpSpPr>
        <p:sp>
          <p:nvSpPr>
            <p:cNvPr id="144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1" name="Group 15"/>
          <p:cNvGrpSpPr/>
          <p:nvPr/>
        </p:nvGrpSpPr>
        <p:grpSpPr bwMode="auto">
          <a:xfrm rot="10800000">
            <a:off x="6722951" y="4860430"/>
            <a:ext cx="269224" cy="269224"/>
            <a:chOff x="4991" y="7874"/>
            <a:chExt cx="230" cy="230"/>
          </a:xfrm>
        </p:grpSpPr>
        <p:sp>
          <p:nvSpPr>
            <p:cNvPr id="152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050986" y="397933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" name="文本框 158"/>
          <p:cNvSpPr txBox="1"/>
          <p:nvPr/>
        </p:nvSpPr>
        <p:spPr>
          <a:xfrm>
            <a:off x="3586381" y="5896554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62" name="直线箭头连接符 161"/>
          <p:cNvCxnSpPr/>
          <p:nvPr/>
        </p:nvCxnSpPr>
        <p:spPr>
          <a:xfrm>
            <a:off x="7717346" y="3786522"/>
            <a:ext cx="0" cy="521012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5" name="直线连接符 164"/>
          <p:cNvCxnSpPr/>
          <p:nvPr/>
        </p:nvCxnSpPr>
        <p:spPr>
          <a:xfrm>
            <a:off x="7572098" y="3771199"/>
            <a:ext cx="291801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8" name="直线连接符 167"/>
          <p:cNvCxnSpPr/>
          <p:nvPr/>
        </p:nvCxnSpPr>
        <p:spPr>
          <a:xfrm>
            <a:off x="7539958" y="4280019"/>
            <a:ext cx="354776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73" name="文本框 172"/>
          <p:cNvSpPr txBox="1"/>
          <p:nvPr/>
        </p:nvSpPr>
        <p:spPr>
          <a:xfrm>
            <a:off x="7403455" y="3923462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900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5712862" y="2018967"/>
            <a:ext cx="5534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035" y="194511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6" name="Group 7"/>
          <p:cNvGrpSpPr/>
          <p:nvPr/>
        </p:nvGrpSpPr>
        <p:grpSpPr bwMode="auto">
          <a:xfrm>
            <a:off x="7161431" y="2678746"/>
            <a:ext cx="71305" cy="66023"/>
            <a:chOff x="1514" y="8964"/>
            <a:chExt cx="67" cy="62"/>
          </a:xfrm>
        </p:grpSpPr>
        <p:sp>
          <p:nvSpPr>
            <p:cNvPr id="177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9" name="Group 7"/>
          <p:cNvGrpSpPr/>
          <p:nvPr/>
        </p:nvGrpSpPr>
        <p:grpSpPr bwMode="auto">
          <a:xfrm>
            <a:off x="7232466" y="4168607"/>
            <a:ext cx="71305" cy="66023"/>
            <a:chOff x="1514" y="8964"/>
            <a:chExt cx="67" cy="62"/>
          </a:xfrm>
        </p:grpSpPr>
        <p:sp>
          <p:nvSpPr>
            <p:cNvPr id="180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182" name="直线箭头连接符 181"/>
          <p:cNvCxnSpPr/>
          <p:nvPr/>
        </p:nvCxnSpPr>
        <p:spPr>
          <a:xfrm>
            <a:off x="7858010" y="3613800"/>
            <a:ext cx="35572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4" name="直线连接符 183"/>
          <p:cNvCxnSpPr/>
          <p:nvPr/>
        </p:nvCxnSpPr>
        <p:spPr>
          <a:xfrm flipV="1">
            <a:off x="7843304" y="3371396"/>
            <a:ext cx="0" cy="38020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87" name="文本框 186"/>
          <p:cNvSpPr txBox="1"/>
          <p:nvPr/>
        </p:nvSpPr>
        <p:spPr>
          <a:xfrm>
            <a:off x="7790034" y="3350528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800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3940670" y="4761980"/>
            <a:ext cx="303252" cy="155623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9" name="文本框 188"/>
          <p:cNvSpPr txBox="1"/>
          <p:nvPr/>
        </p:nvSpPr>
        <p:spPr>
          <a:xfrm>
            <a:off x="4199649" y="4986831"/>
            <a:ext cx="33264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可活动实验台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69326" y="4896139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47064" y="5395772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" name="文本框 193"/>
          <p:cNvSpPr txBox="1"/>
          <p:nvPr/>
        </p:nvSpPr>
        <p:spPr>
          <a:xfrm>
            <a:off x="8730028" y="417721"/>
            <a:ext cx="1862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靠墙边台尺寸：长（实际距离）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✖️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宽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600✖️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高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800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5" name="テキスト ボックス 24"/>
          <p:cNvSpPr txBox="1">
            <a:spLocks noChangeArrowheads="1"/>
          </p:cNvSpPr>
          <p:nvPr/>
        </p:nvSpPr>
        <p:spPr bwMode="auto">
          <a:xfrm>
            <a:off x="1527395" y="6294957"/>
            <a:ext cx="2832712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图中尺寸单位：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mm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569" y="337139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087" y="4860924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568" y="4867909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889" y="335778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269" y="3356005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675" y="1949970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620" y="1939170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078" y="4860430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" name="文本框 203"/>
          <p:cNvSpPr txBox="1"/>
          <p:nvPr/>
        </p:nvSpPr>
        <p:spPr>
          <a:xfrm>
            <a:off x="5092864" y="3417443"/>
            <a:ext cx="5534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5086683" y="2030349"/>
            <a:ext cx="5534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6" name="文本框 205"/>
          <p:cNvSpPr txBox="1"/>
          <p:nvPr/>
        </p:nvSpPr>
        <p:spPr>
          <a:xfrm>
            <a:off x="6280710" y="2006654"/>
            <a:ext cx="5534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6294982" y="3467363"/>
            <a:ext cx="5534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5664620" y="3462396"/>
            <a:ext cx="5534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3578548" y="5318737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0" name="文本框 209"/>
          <p:cNvSpPr txBox="1"/>
          <p:nvPr/>
        </p:nvSpPr>
        <p:spPr>
          <a:xfrm>
            <a:off x="3593129" y="4808956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1" name="Group 12"/>
          <p:cNvGrpSpPr/>
          <p:nvPr/>
        </p:nvGrpSpPr>
        <p:grpSpPr bwMode="auto">
          <a:xfrm>
            <a:off x="3853085" y="5142722"/>
            <a:ext cx="182226" cy="179584"/>
            <a:chOff x="1808" y="10942"/>
            <a:chExt cx="173" cy="170"/>
          </a:xfrm>
        </p:grpSpPr>
        <p:sp>
          <p:nvSpPr>
            <p:cNvPr id="212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4" name="文本框 213"/>
          <p:cNvSpPr txBox="1"/>
          <p:nvPr/>
        </p:nvSpPr>
        <p:spPr>
          <a:xfrm>
            <a:off x="5739070" y="4934376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" name="文本框 214"/>
          <p:cNvSpPr txBox="1"/>
          <p:nvPr/>
        </p:nvSpPr>
        <p:spPr>
          <a:xfrm>
            <a:off x="6375171" y="4902775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5080180" y="4921515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" name="Rectangle 25"/>
          <p:cNvSpPr>
            <a:spLocks noChangeArrowheads="1"/>
          </p:cNvSpPr>
          <p:nvPr/>
        </p:nvSpPr>
        <p:spPr bwMode="auto">
          <a:xfrm>
            <a:off x="4781289" y="6274430"/>
            <a:ext cx="2790809" cy="307777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193" name="直线箭头连接符 192"/>
          <p:cNvCxnSpPr/>
          <p:nvPr/>
        </p:nvCxnSpPr>
        <p:spPr>
          <a:xfrm flipH="1">
            <a:off x="3324491" y="5212525"/>
            <a:ext cx="7726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8" name="文本框 217"/>
          <p:cNvSpPr txBox="1"/>
          <p:nvPr/>
        </p:nvSpPr>
        <p:spPr>
          <a:xfrm>
            <a:off x="5846076" y="5763908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1496171" y="5043517"/>
            <a:ext cx="18626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长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3000✖️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宽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600✖️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高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750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3" name="文本框 222"/>
          <p:cNvSpPr txBox="1"/>
          <p:nvPr/>
        </p:nvSpPr>
        <p:spPr>
          <a:xfrm>
            <a:off x="8582828" y="6264090"/>
            <a:ext cx="1862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靠墙边台尺寸：长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6000✖️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宽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600✖️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高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800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24" name="直线箭头连接符 223"/>
          <p:cNvCxnSpPr/>
          <p:nvPr/>
        </p:nvCxnSpPr>
        <p:spPr>
          <a:xfrm flipV="1">
            <a:off x="7485647" y="6412899"/>
            <a:ext cx="1304768" cy="104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8" name="文本框 227"/>
          <p:cNvSpPr txBox="1"/>
          <p:nvPr/>
        </p:nvSpPr>
        <p:spPr>
          <a:xfrm>
            <a:off x="3579028" y="3731593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3582805" y="1113684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5574686" y="6366976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70274">
            <a:off x="3974710" y="378384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75903" y="116102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3" name="文本框 232"/>
          <p:cNvSpPr txBox="1"/>
          <p:nvPr/>
        </p:nvSpPr>
        <p:spPr>
          <a:xfrm>
            <a:off x="8182471" y="1773466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7132249" y="6362022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6121603" y="6362022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5258920" y="6362022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6400331" y="6362022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8" name="文本框 237"/>
          <p:cNvSpPr txBox="1"/>
          <p:nvPr/>
        </p:nvSpPr>
        <p:spPr>
          <a:xfrm>
            <a:off x="8185261" y="960426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779" y="629055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426" y="6287390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660" y="6292719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599" y="6288762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189" y="6671230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23" y="6297665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066596" y="5831422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" name="文本框 245"/>
          <p:cNvSpPr txBox="1"/>
          <p:nvPr/>
        </p:nvSpPr>
        <p:spPr>
          <a:xfrm>
            <a:off x="8182471" y="5777122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49" name="直线连接符 248"/>
          <p:cNvCxnSpPr/>
          <p:nvPr/>
        </p:nvCxnSpPr>
        <p:spPr>
          <a:xfrm>
            <a:off x="7375011" y="2453930"/>
            <a:ext cx="482999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48" name="直线连接符 247"/>
          <p:cNvCxnSpPr/>
          <p:nvPr/>
        </p:nvCxnSpPr>
        <p:spPr>
          <a:xfrm>
            <a:off x="7375011" y="1559260"/>
            <a:ext cx="468293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252" name="Group 2"/>
          <p:cNvGrpSpPr/>
          <p:nvPr/>
        </p:nvGrpSpPr>
        <p:grpSpPr bwMode="auto">
          <a:xfrm>
            <a:off x="4806797" y="6282684"/>
            <a:ext cx="242967" cy="301067"/>
            <a:chOff x="933" y="6926"/>
            <a:chExt cx="230" cy="285"/>
          </a:xfrm>
        </p:grpSpPr>
        <p:sp>
          <p:nvSpPr>
            <p:cNvPr id="253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54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255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cxnSp>
        <p:nvCxnSpPr>
          <p:cNvPr id="251" name="直线箭头连接符 250"/>
          <p:cNvCxnSpPr/>
          <p:nvPr/>
        </p:nvCxnSpPr>
        <p:spPr>
          <a:xfrm>
            <a:off x="7572098" y="1559260"/>
            <a:ext cx="0" cy="93755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2" name="文本框 261"/>
          <p:cNvSpPr txBox="1"/>
          <p:nvPr/>
        </p:nvSpPr>
        <p:spPr>
          <a:xfrm>
            <a:off x="7539028" y="1950297"/>
            <a:ext cx="506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1500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049" name="直线连接符 2048"/>
          <p:cNvCxnSpPr/>
          <p:nvPr/>
        </p:nvCxnSpPr>
        <p:spPr>
          <a:xfrm flipV="1">
            <a:off x="5116798" y="1068812"/>
            <a:ext cx="0" cy="49044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51" name="直线连接符 2050"/>
          <p:cNvCxnSpPr/>
          <p:nvPr/>
        </p:nvCxnSpPr>
        <p:spPr>
          <a:xfrm flipV="1">
            <a:off x="7375011" y="928148"/>
            <a:ext cx="0" cy="631112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53" name="直线箭头连接符 2052"/>
          <p:cNvCxnSpPr/>
          <p:nvPr/>
        </p:nvCxnSpPr>
        <p:spPr>
          <a:xfrm>
            <a:off x="5137226" y="1356258"/>
            <a:ext cx="225821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0" name="文本框 269"/>
          <p:cNvSpPr txBox="1"/>
          <p:nvPr/>
        </p:nvSpPr>
        <p:spPr>
          <a:xfrm>
            <a:off x="5826481" y="1093435"/>
            <a:ext cx="506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4000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71" name="Group 7"/>
          <p:cNvGrpSpPr/>
          <p:nvPr/>
        </p:nvGrpSpPr>
        <p:grpSpPr bwMode="auto">
          <a:xfrm>
            <a:off x="4622213" y="6409779"/>
            <a:ext cx="71305" cy="66023"/>
            <a:chOff x="1514" y="8964"/>
            <a:chExt cx="67" cy="62"/>
          </a:xfrm>
        </p:grpSpPr>
        <p:sp>
          <p:nvSpPr>
            <p:cNvPr id="272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037890" y="1012607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062963" y="1838947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067825" y="255121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7" name="文本框 276"/>
          <p:cNvSpPr txBox="1"/>
          <p:nvPr/>
        </p:nvSpPr>
        <p:spPr>
          <a:xfrm>
            <a:off x="4282020" y="6618488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8" name="文本框 277"/>
          <p:cNvSpPr txBox="1"/>
          <p:nvPr/>
        </p:nvSpPr>
        <p:spPr>
          <a:xfrm>
            <a:off x="8203164" y="2469133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8189297" y="5106510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8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44030">
            <a:off x="8066779" y="517572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55" name="直线箭头连接符 2054"/>
          <p:cNvCxnSpPr/>
          <p:nvPr/>
        </p:nvCxnSpPr>
        <p:spPr>
          <a:xfrm flipV="1">
            <a:off x="7222587" y="615436"/>
            <a:ext cx="1545185" cy="55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3" name="文本框 282"/>
          <p:cNvSpPr txBox="1"/>
          <p:nvPr/>
        </p:nvSpPr>
        <p:spPr>
          <a:xfrm>
            <a:off x="7767385" y="879386"/>
            <a:ext cx="433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冰箱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5" name="Rectangle 25"/>
          <p:cNvSpPr>
            <a:spLocks noChangeArrowheads="1"/>
          </p:cNvSpPr>
          <p:nvPr/>
        </p:nvSpPr>
        <p:spPr bwMode="auto">
          <a:xfrm>
            <a:off x="7846691" y="871461"/>
            <a:ext cx="370381" cy="52918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8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070106" y="3174137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7" name="文本框 286"/>
          <p:cNvSpPr txBox="1"/>
          <p:nvPr/>
        </p:nvSpPr>
        <p:spPr>
          <a:xfrm>
            <a:off x="8185260" y="3096282"/>
            <a:ext cx="439849" cy="2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057" name="直线连接符 2056"/>
          <p:cNvCxnSpPr/>
          <p:nvPr/>
        </p:nvCxnSpPr>
        <p:spPr>
          <a:xfrm flipH="1" flipV="1">
            <a:off x="4781289" y="5796828"/>
            <a:ext cx="6415" cy="477602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61" name="直线连接符 2060"/>
          <p:cNvCxnSpPr/>
          <p:nvPr/>
        </p:nvCxnSpPr>
        <p:spPr>
          <a:xfrm flipV="1">
            <a:off x="7571716" y="5935902"/>
            <a:ext cx="0" cy="33852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63" name="直线箭头连接符 2062"/>
          <p:cNvCxnSpPr/>
          <p:nvPr/>
        </p:nvCxnSpPr>
        <p:spPr>
          <a:xfrm flipV="1">
            <a:off x="4835384" y="6060406"/>
            <a:ext cx="2736714" cy="148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4" name="文本框 293"/>
          <p:cNvSpPr txBox="1"/>
          <p:nvPr/>
        </p:nvSpPr>
        <p:spPr>
          <a:xfrm>
            <a:off x="5408591" y="5790016"/>
            <a:ext cx="506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6000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5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966241" y="377072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0" name="Group 2"/>
          <p:cNvGrpSpPr/>
          <p:nvPr/>
        </p:nvGrpSpPr>
        <p:grpSpPr bwMode="auto">
          <a:xfrm>
            <a:off x="702754" y="595605"/>
            <a:ext cx="242967" cy="301067"/>
            <a:chOff x="933" y="6926"/>
            <a:chExt cx="230" cy="285"/>
          </a:xfrm>
        </p:grpSpPr>
        <p:sp>
          <p:nvSpPr>
            <p:cNvPr id="260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61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263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65" name="Group 7"/>
          <p:cNvGrpSpPr/>
          <p:nvPr/>
        </p:nvGrpSpPr>
        <p:grpSpPr bwMode="auto">
          <a:xfrm>
            <a:off x="775726" y="1067490"/>
            <a:ext cx="71305" cy="66023"/>
            <a:chOff x="1514" y="8964"/>
            <a:chExt cx="67" cy="62"/>
          </a:xfrm>
        </p:grpSpPr>
        <p:sp>
          <p:nvSpPr>
            <p:cNvPr id="266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6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92" y="134006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9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91" y="1700034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1" name="Group 12"/>
          <p:cNvGrpSpPr/>
          <p:nvPr/>
        </p:nvGrpSpPr>
        <p:grpSpPr bwMode="auto">
          <a:xfrm>
            <a:off x="711287" y="2043874"/>
            <a:ext cx="182226" cy="179584"/>
            <a:chOff x="1808" y="10942"/>
            <a:chExt cx="173" cy="170"/>
          </a:xfrm>
        </p:grpSpPr>
        <p:sp>
          <p:nvSpPr>
            <p:cNvPr id="282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8" name="Group 15"/>
          <p:cNvGrpSpPr/>
          <p:nvPr/>
        </p:nvGrpSpPr>
        <p:grpSpPr bwMode="auto">
          <a:xfrm>
            <a:off x="689958" y="2351299"/>
            <a:ext cx="242967" cy="242967"/>
            <a:chOff x="4991" y="7874"/>
            <a:chExt cx="230" cy="230"/>
          </a:xfrm>
        </p:grpSpPr>
        <p:sp>
          <p:nvSpPr>
            <p:cNvPr id="289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7" name="テキスト ボックス 24"/>
          <p:cNvSpPr txBox="1">
            <a:spLocks noChangeArrowheads="1"/>
          </p:cNvSpPr>
          <p:nvPr/>
        </p:nvSpPr>
        <p:spPr bwMode="auto">
          <a:xfrm>
            <a:off x="1119127" y="2286625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通风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8" name="テキスト ボックス 24"/>
          <p:cNvSpPr txBox="1">
            <a:spLocks noChangeArrowheads="1"/>
          </p:cNvSpPr>
          <p:nvPr/>
        </p:nvSpPr>
        <p:spPr bwMode="auto">
          <a:xfrm>
            <a:off x="1164097" y="1928362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网线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9" name="テキスト ボックス 24"/>
          <p:cNvSpPr txBox="1">
            <a:spLocks noChangeArrowheads="1"/>
          </p:cNvSpPr>
          <p:nvPr/>
        </p:nvSpPr>
        <p:spPr bwMode="auto">
          <a:xfrm>
            <a:off x="1149103" y="157105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380v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0" name="テキスト ボックス 24"/>
          <p:cNvSpPr txBox="1">
            <a:spLocks noChangeArrowheads="1"/>
          </p:cNvSpPr>
          <p:nvPr/>
        </p:nvSpPr>
        <p:spPr bwMode="auto">
          <a:xfrm>
            <a:off x="1149103" y="121876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220v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1" name="テキスト ボックス 24"/>
          <p:cNvSpPr txBox="1">
            <a:spLocks noChangeArrowheads="1"/>
          </p:cNvSpPr>
          <p:nvPr/>
        </p:nvSpPr>
        <p:spPr bwMode="auto">
          <a:xfrm>
            <a:off x="1149104" y="869961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地漏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2" name="テキスト ボックス 24"/>
          <p:cNvSpPr txBox="1">
            <a:spLocks noChangeArrowheads="1"/>
          </p:cNvSpPr>
          <p:nvPr/>
        </p:nvSpPr>
        <p:spPr bwMode="auto">
          <a:xfrm>
            <a:off x="1149105" y="516588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水池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Group 12"/>
          <p:cNvGrpSpPr/>
          <p:nvPr/>
        </p:nvGrpSpPr>
        <p:grpSpPr bwMode="auto">
          <a:xfrm>
            <a:off x="3838313" y="5738412"/>
            <a:ext cx="182226" cy="179584"/>
            <a:chOff x="1808" y="10942"/>
            <a:chExt cx="173" cy="170"/>
          </a:xfrm>
        </p:grpSpPr>
        <p:sp>
          <p:nvSpPr>
            <p:cNvPr id="13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42190" y="5964180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787704" y="740334"/>
            <a:ext cx="90686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药材切片机</a:t>
            </a:r>
            <a:endParaRPr kumimoji="1" lang="en-US" altLang="zh-CN" sz="1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kumimoji="1" lang="zh-CN" altLang="en-US" sz="1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kumimoji="1" lang="en-US" altLang="zh-CN" sz="1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750W)</a:t>
            </a:r>
            <a:endParaRPr kumimoji="1" lang="zh-CN" altLang="en-US" sz="1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6552227" y="744557"/>
            <a:ext cx="7111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粉碎机</a:t>
            </a:r>
            <a:endParaRPr kumimoji="1" lang="en-US" altLang="zh-CN" sz="1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kumimoji="1" lang="en-US" altLang="zh-CN" sz="1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(2000W)</a:t>
            </a:r>
            <a:endParaRPr kumimoji="1" lang="zh-CN" altLang="en-US" sz="1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8" name="文本框 257"/>
          <p:cNvSpPr txBox="1"/>
          <p:nvPr/>
        </p:nvSpPr>
        <p:spPr>
          <a:xfrm>
            <a:off x="5065076" y="6033347"/>
            <a:ext cx="6060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电磁炉</a:t>
            </a:r>
            <a:endParaRPr kumimoji="1" lang="zh-CN" altLang="en-US" sz="1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9" name="文本框 258"/>
          <p:cNvSpPr txBox="1"/>
          <p:nvPr/>
        </p:nvSpPr>
        <p:spPr>
          <a:xfrm>
            <a:off x="6986375" y="6008730"/>
            <a:ext cx="6060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电磁炉</a:t>
            </a:r>
            <a:endParaRPr kumimoji="1" lang="zh-CN" altLang="en-US" sz="1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3" name="文本框 302"/>
          <p:cNvSpPr txBox="1"/>
          <p:nvPr/>
        </p:nvSpPr>
        <p:spPr>
          <a:xfrm>
            <a:off x="6505205" y="6020490"/>
            <a:ext cx="6060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电磁炉</a:t>
            </a:r>
            <a:endParaRPr kumimoji="1" lang="zh-CN" altLang="en-US" sz="1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4" name="文本框 303"/>
          <p:cNvSpPr txBox="1"/>
          <p:nvPr/>
        </p:nvSpPr>
        <p:spPr>
          <a:xfrm>
            <a:off x="5547910" y="6032148"/>
            <a:ext cx="6060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电磁炉</a:t>
            </a:r>
            <a:endParaRPr kumimoji="1" lang="zh-CN" altLang="en-US" sz="1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5" name="文本框 304"/>
          <p:cNvSpPr txBox="1"/>
          <p:nvPr/>
        </p:nvSpPr>
        <p:spPr>
          <a:xfrm>
            <a:off x="6009246" y="6030981"/>
            <a:ext cx="6060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电磁炉</a:t>
            </a:r>
            <a:endParaRPr kumimoji="1" lang="zh-CN" altLang="en-US" sz="1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06" name="直线箭头连接符 305"/>
          <p:cNvCxnSpPr/>
          <p:nvPr/>
        </p:nvCxnSpPr>
        <p:spPr>
          <a:xfrm flipV="1">
            <a:off x="7616510" y="6123957"/>
            <a:ext cx="1304768" cy="104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7" name="文本框 306"/>
          <p:cNvSpPr txBox="1"/>
          <p:nvPr/>
        </p:nvSpPr>
        <p:spPr>
          <a:xfrm>
            <a:off x="8926861" y="5983107"/>
            <a:ext cx="11125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电磁炉</a:t>
            </a:r>
            <a:r>
              <a:rPr kumimoji="1" lang="en-US" altLang="zh-CN" sz="1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2200W*5</a:t>
            </a:r>
            <a:endParaRPr kumimoji="1" lang="zh-CN" altLang="en-US" sz="1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-159026" y="0"/>
            <a:ext cx="12351026" cy="3830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预留实验室</a:t>
            </a:r>
            <a:r>
              <a:rPr lang="en-US" altLang="zh-CN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(111m</a:t>
            </a:r>
            <a:r>
              <a:rPr lang="en-US" altLang="zh-CN" sz="3600" b="1" kern="100" baseline="300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en-US" altLang="zh-CN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)</a:t>
            </a:r>
            <a:r>
              <a:rPr lang="zh-CN" altLang="en-US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（哈登楚日亚）</a:t>
            </a: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双开门。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中央实验台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个，边台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个，高度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800mm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水池（上下水点）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个，地漏（下水点）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药品柜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 220V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10A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插座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19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380V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10A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插座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个；数据点位（网线接口）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注：所有实验台电源插座，高度均在台面以上。</a:t>
            </a:r>
            <a:r>
              <a:rPr lang="zh-CN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总功率</a:t>
            </a:r>
            <a:r>
              <a:rPr lang="zh-CN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7000W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4081" y="805073"/>
            <a:ext cx="3936381" cy="5847979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-1319119" y="621300"/>
            <a:ext cx="6626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预留实验室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(111m</a:t>
            </a:r>
            <a:r>
              <a:rPr lang="en-US" altLang="zh-CN" sz="24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576682" y="2095213"/>
            <a:ext cx="792480" cy="3634740"/>
            <a:chOff x="8018" y="3762"/>
            <a:chExt cx="1248" cy="5724"/>
          </a:xfrm>
        </p:grpSpPr>
        <p:grpSp>
          <p:nvGrpSpPr>
            <p:cNvPr id="171" name="组合 170"/>
            <p:cNvGrpSpPr/>
            <p:nvPr/>
          </p:nvGrpSpPr>
          <p:grpSpPr>
            <a:xfrm>
              <a:off x="8293" y="6962"/>
              <a:ext cx="738" cy="618"/>
              <a:chOff x="8397" y="4393"/>
              <a:chExt cx="738" cy="618"/>
            </a:xfrm>
          </p:grpSpPr>
          <p:sp>
            <p:nvSpPr>
              <p:cNvPr id="172" name="文本框 171"/>
              <p:cNvSpPr txBox="1"/>
              <p:nvPr/>
            </p:nvSpPr>
            <p:spPr>
              <a:xfrm>
                <a:off x="8397" y="4577"/>
                <a:ext cx="73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10A</a:t>
                </a:r>
                <a:endPara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pic>
            <p:nvPicPr>
              <p:cNvPr id="173" name="图片 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68" y="4393"/>
                <a:ext cx="336" cy="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74" name="组合 173"/>
            <p:cNvGrpSpPr/>
            <p:nvPr/>
          </p:nvGrpSpPr>
          <p:grpSpPr>
            <a:xfrm>
              <a:off x="8293" y="8148"/>
              <a:ext cx="738" cy="618"/>
              <a:chOff x="8397" y="4393"/>
              <a:chExt cx="738" cy="618"/>
            </a:xfrm>
          </p:grpSpPr>
          <p:sp>
            <p:nvSpPr>
              <p:cNvPr id="175" name="文本框 174"/>
              <p:cNvSpPr txBox="1"/>
              <p:nvPr/>
            </p:nvSpPr>
            <p:spPr>
              <a:xfrm>
                <a:off x="8397" y="4577"/>
                <a:ext cx="73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10A</a:t>
                </a:r>
                <a:endPara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pic>
            <p:nvPicPr>
              <p:cNvPr id="176" name="图片 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68" y="4393"/>
                <a:ext cx="336" cy="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57" name="组合 256"/>
            <p:cNvGrpSpPr/>
            <p:nvPr/>
          </p:nvGrpSpPr>
          <p:grpSpPr>
            <a:xfrm>
              <a:off x="8274" y="4343"/>
              <a:ext cx="738" cy="618"/>
              <a:chOff x="8397" y="4393"/>
              <a:chExt cx="738" cy="618"/>
            </a:xfrm>
          </p:grpSpPr>
          <p:sp>
            <p:nvSpPr>
              <p:cNvPr id="258" name="文本框 257"/>
              <p:cNvSpPr txBox="1"/>
              <p:nvPr/>
            </p:nvSpPr>
            <p:spPr>
              <a:xfrm>
                <a:off x="8397" y="4577"/>
                <a:ext cx="73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10A</a:t>
                </a:r>
                <a:endPara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pic>
            <p:nvPicPr>
              <p:cNvPr id="259" name="图片 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68" y="4393"/>
                <a:ext cx="336" cy="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5" name="矩形 64"/>
            <p:cNvSpPr/>
            <p:nvPr/>
          </p:nvSpPr>
          <p:spPr>
            <a:xfrm>
              <a:off x="8018" y="3762"/>
              <a:ext cx="1249" cy="572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263" y="5568"/>
              <a:ext cx="738" cy="618"/>
              <a:chOff x="8397" y="4393"/>
              <a:chExt cx="738" cy="618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8397" y="4577"/>
                <a:ext cx="73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10A</a:t>
                </a:r>
                <a:endPara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pic>
            <p:nvPicPr>
              <p:cNvPr id="2" name="图片 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68" y="4393"/>
                <a:ext cx="336" cy="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3" name="组合 2"/>
          <p:cNvGrpSpPr/>
          <p:nvPr/>
        </p:nvGrpSpPr>
        <p:grpSpPr>
          <a:xfrm>
            <a:off x="5811757" y="2095213"/>
            <a:ext cx="792480" cy="3634740"/>
            <a:chOff x="8018" y="3762"/>
            <a:chExt cx="1248" cy="5724"/>
          </a:xfrm>
        </p:grpSpPr>
        <p:grpSp>
          <p:nvGrpSpPr>
            <p:cNvPr id="24" name="组合 23"/>
            <p:cNvGrpSpPr/>
            <p:nvPr/>
          </p:nvGrpSpPr>
          <p:grpSpPr>
            <a:xfrm>
              <a:off x="8293" y="6962"/>
              <a:ext cx="738" cy="618"/>
              <a:chOff x="8397" y="4393"/>
              <a:chExt cx="738" cy="618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8397" y="4577"/>
                <a:ext cx="73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10A</a:t>
                </a:r>
                <a:endPara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pic>
            <p:nvPicPr>
              <p:cNvPr id="35" name="图片 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68" y="4393"/>
                <a:ext cx="336" cy="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6" name="组合 35"/>
            <p:cNvGrpSpPr/>
            <p:nvPr/>
          </p:nvGrpSpPr>
          <p:grpSpPr>
            <a:xfrm>
              <a:off x="8293" y="8148"/>
              <a:ext cx="738" cy="618"/>
              <a:chOff x="8397" y="4393"/>
              <a:chExt cx="738" cy="618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8397" y="4577"/>
                <a:ext cx="73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10A</a:t>
                </a:r>
                <a:endPara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pic>
            <p:nvPicPr>
              <p:cNvPr id="38" name="图片 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68" y="4393"/>
                <a:ext cx="336" cy="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9" name="组合 38"/>
            <p:cNvGrpSpPr/>
            <p:nvPr/>
          </p:nvGrpSpPr>
          <p:grpSpPr>
            <a:xfrm>
              <a:off x="8274" y="4343"/>
              <a:ext cx="738" cy="618"/>
              <a:chOff x="8397" y="4393"/>
              <a:chExt cx="738" cy="618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8397" y="4577"/>
                <a:ext cx="73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10A</a:t>
                </a:r>
                <a:endPara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pic>
            <p:nvPicPr>
              <p:cNvPr id="41" name="图片 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68" y="4393"/>
                <a:ext cx="336" cy="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2" name="矩形 41"/>
            <p:cNvSpPr/>
            <p:nvPr/>
          </p:nvSpPr>
          <p:spPr>
            <a:xfrm>
              <a:off x="8018" y="3762"/>
              <a:ext cx="1249" cy="572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8263" y="5568"/>
              <a:ext cx="738" cy="618"/>
              <a:chOff x="8397" y="4393"/>
              <a:chExt cx="738" cy="618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8397" y="4577"/>
                <a:ext cx="73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10A</a:t>
                </a:r>
                <a:endPara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pic>
            <p:nvPicPr>
              <p:cNvPr id="45" name="图片 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68" y="4393"/>
                <a:ext cx="336" cy="2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6" name="Group 2"/>
          <p:cNvGrpSpPr/>
          <p:nvPr/>
        </p:nvGrpSpPr>
        <p:grpSpPr bwMode="auto">
          <a:xfrm>
            <a:off x="7127288" y="5888650"/>
            <a:ext cx="242967" cy="301067"/>
            <a:chOff x="933" y="6926"/>
            <a:chExt cx="230" cy="285"/>
          </a:xfrm>
        </p:grpSpPr>
        <p:sp>
          <p:nvSpPr>
            <p:cNvPr id="47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8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49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1" name="Group 7"/>
          <p:cNvGrpSpPr/>
          <p:nvPr/>
        </p:nvGrpSpPr>
        <p:grpSpPr bwMode="auto">
          <a:xfrm>
            <a:off x="4947522" y="5886863"/>
            <a:ext cx="76200" cy="76200"/>
            <a:chOff x="1514" y="8964"/>
            <a:chExt cx="67" cy="62"/>
          </a:xfrm>
        </p:grpSpPr>
        <p:sp>
          <p:nvSpPr>
            <p:cNvPr id="62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8" name="Group 7"/>
          <p:cNvGrpSpPr/>
          <p:nvPr/>
        </p:nvGrpSpPr>
        <p:grpSpPr bwMode="auto">
          <a:xfrm>
            <a:off x="6163547" y="1919953"/>
            <a:ext cx="76200" cy="76200"/>
            <a:chOff x="1514" y="8964"/>
            <a:chExt cx="67" cy="62"/>
          </a:xfrm>
        </p:grpSpPr>
        <p:sp>
          <p:nvSpPr>
            <p:cNvPr id="69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2" name="Rectangle 25"/>
          <p:cNvSpPr>
            <a:spLocks noChangeArrowheads="1"/>
          </p:cNvSpPr>
          <p:nvPr/>
        </p:nvSpPr>
        <p:spPr bwMode="auto">
          <a:xfrm>
            <a:off x="3556220" y="4953603"/>
            <a:ext cx="175797" cy="1236113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3" name="文本框 312"/>
          <p:cNvSpPr txBox="1"/>
          <p:nvPr/>
        </p:nvSpPr>
        <p:spPr>
          <a:xfrm rot="5400000">
            <a:off x="3521180" y="5352507"/>
            <a:ext cx="7645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药品柜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00" name="组合 199"/>
          <p:cNvGrpSpPr/>
          <p:nvPr/>
        </p:nvGrpSpPr>
        <p:grpSpPr>
          <a:xfrm rot="16200000">
            <a:off x="5569327" y="2634720"/>
            <a:ext cx="3075940" cy="618985"/>
            <a:chOff x="8107" y="8294"/>
            <a:chExt cx="4743" cy="1665"/>
          </a:xfrm>
        </p:grpSpPr>
        <p:sp>
          <p:nvSpPr>
            <p:cNvPr id="203" name="Rectangle 25"/>
            <p:cNvSpPr>
              <a:spLocks noChangeArrowheads="1"/>
            </p:cNvSpPr>
            <p:nvPr/>
          </p:nvSpPr>
          <p:spPr bwMode="auto">
            <a:xfrm>
              <a:off x="8107" y="9202"/>
              <a:ext cx="4739" cy="757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文本框 203"/>
            <p:cNvSpPr txBox="1"/>
            <p:nvPr/>
          </p:nvSpPr>
          <p:spPr>
            <a:xfrm>
              <a:off x="9666" y="8294"/>
              <a:ext cx="1560" cy="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靠墙边台</a:t>
              </a:r>
              <a:endPara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6" name="Rectangle 25"/>
            <p:cNvSpPr>
              <a:spLocks noChangeArrowheads="1"/>
            </p:cNvSpPr>
            <p:nvPr/>
          </p:nvSpPr>
          <p:spPr bwMode="auto">
            <a:xfrm>
              <a:off x="8111" y="9167"/>
              <a:ext cx="4739" cy="757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0" name="Rectangle 25"/>
          <p:cNvSpPr>
            <a:spLocks noChangeArrowheads="1"/>
          </p:cNvSpPr>
          <p:nvPr/>
        </p:nvSpPr>
        <p:spPr bwMode="auto">
          <a:xfrm>
            <a:off x="4360782" y="1086198"/>
            <a:ext cx="2094230" cy="25590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3" name="文本框 212"/>
          <p:cNvSpPr txBox="1"/>
          <p:nvPr/>
        </p:nvSpPr>
        <p:spPr>
          <a:xfrm rot="16200000">
            <a:off x="7248355" y="1653253"/>
            <a:ext cx="4686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182291" y="1718341"/>
            <a:ext cx="213360" cy="18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文本框 74"/>
          <p:cNvSpPr txBox="1"/>
          <p:nvPr/>
        </p:nvSpPr>
        <p:spPr>
          <a:xfrm rot="16200000">
            <a:off x="7238830" y="2191733"/>
            <a:ext cx="4686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172766" y="2256821"/>
            <a:ext cx="213360" cy="18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7" name="组合 76"/>
          <p:cNvGrpSpPr/>
          <p:nvPr/>
        </p:nvGrpSpPr>
        <p:grpSpPr>
          <a:xfrm rot="16200000">
            <a:off x="7179547" y="2750533"/>
            <a:ext cx="468630" cy="433070"/>
            <a:chOff x="8397" y="4377"/>
            <a:chExt cx="738" cy="682"/>
          </a:xfrm>
        </p:grpSpPr>
        <p:sp>
          <p:nvSpPr>
            <p:cNvPr id="78" name="文本框 77"/>
            <p:cNvSpPr txBox="1"/>
            <p:nvPr/>
          </p:nvSpPr>
          <p:spPr>
            <a:xfrm>
              <a:off x="8397" y="4625"/>
              <a:ext cx="738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79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8" y="4377"/>
              <a:ext cx="33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0" name="组合 79"/>
          <p:cNvGrpSpPr/>
          <p:nvPr/>
        </p:nvGrpSpPr>
        <p:grpSpPr>
          <a:xfrm rot="16200000">
            <a:off x="7178912" y="3908773"/>
            <a:ext cx="468630" cy="443230"/>
            <a:chOff x="8397" y="4377"/>
            <a:chExt cx="738" cy="698"/>
          </a:xfrm>
        </p:grpSpPr>
        <p:sp>
          <p:nvSpPr>
            <p:cNvPr id="81" name="文本框 80"/>
            <p:cNvSpPr txBox="1"/>
            <p:nvPr/>
          </p:nvSpPr>
          <p:spPr>
            <a:xfrm>
              <a:off x="8397" y="4641"/>
              <a:ext cx="738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2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8" y="4377"/>
              <a:ext cx="33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3" name="组合 82"/>
          <p:cNvGrpSpPr/>
          <p:nvPr/>
        </p:nvGrpSpPr>
        <p:grpSpPr>
          <a:xfrm rot="16200000">
            <a:off x="7179547" y="3346798"/>
            <a:ext cx="468630" cy="433070"/>
            <a:chOff x="8397" y="4377"/>
            <a:chExt cx="738" cy="682"/>
          </a:xfrm>
        </p:grpSpPr>
        <p:sp>
          <p:nvSpPr>
            <p:cNvPr id="84" name="文本框 83"/>
            <p:cNvSpPr txBox="1"/>
            <p:nvPr/>
          </p:nvSpPr>
          <p:spPr>
            <a:xfrm>
              <a:off x="8397" y="4625"/>
              <a:ext cx="738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5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8" y="4377"/>
              <a:ext cx="33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6" name="组合 85"/>
          <p:cNvGrpSpPr/>
          <p:nvPr/>
        </p:nvGrpSpPr>
        <p:grpSpPr>
          <a:xfrm rot="16200000">
            <a:off x="7163672" y="5014943"/>
            <a:ext cx="468630" cy="433070"/>
            <a:chOff x="8397" y="4361"/>
            <a:chExt cx="738" cy="682"/>
          </a:xfrm>
        </p:grpSpPr>
        <p:sp>
          <p:nvSpPr>
            <p:cNvPr id="87" name="文本框 86"/>
            <p:cNvSpPr txBox="1"/>
            <p:nvPr/>
          </p:nvSpPr>
          <p:spPr>
            <a:xfrm>
              <a:off x="8397" y="4609"/>
              <a:ext cx="738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16A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8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8" y="4361"/>
              <a:ext cx="336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7" name="Group 12"/>
          <p:cNvGrpSpPr/>
          <p:nvPr/>
        </p:nvGrpSpPr>
        <p:grpSpPr bwMode="auto">
          <a:xfrm>
            <a:off x="3459571" y="4184815"/>
            <a:ext cx="182226" cy="179584"/>
            <a:chOff x="1808" y="10942"/>
            <a:chExt cx="173" cy="170"/>
          </a:xfrm>
        </p:grpSpPr>
        <p:sp>
          <p:nvSpPr>
            <p:cNvPr id="158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9" name="Group 12"/>
          <p:cNvGrpSpPr/>
          <p:nvPr/>
        </p:nvGrpSpPr>
        <p:grpSpPr bwMode="auto">
          <a:xfrm>
            <a:off x="3777941" y="2964345"/>
            <a:ext cx="182226" cy="179584"/>
            <a:chOff x="1808" y="10942"/>
            <a:chExt cx="173" cy="170"/>
          </a:xfrm>
        </p:grpSpPr>
        <p:sp>
          <p:nvSpPr>
            <p:cNvPr id="90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92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801141" y="1127701"/>
            <a:ext cx="25336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447008" y="1127145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023691" y="1127145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579826" y="1123970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" name="文本框 95"/>
          <p:cNvSpPr txBox="1"/>
          <p:nvPr/>
        </p:nvSpPr>
        <p:spPr>
          <a:xfrm>
            <a:off x="4393915" y="1254768"/>
            <a:ext cx="553471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4860005" y="1254768"/>
            <a:ext cx="553471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5288630" y="1254768"/>
            <a:ext cx="553471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58520" y="1690631"/>
            <a:ext cx="213360" cy="18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" name="文本框 102"/>
          <p:cNvSpPr txBox="1"/>
          <p:nvPr/>
        </p:nvSpPr>
        <p:spPr>
          <a:xfrm>
            <a:off x="3146547" y="3918008"/>
            <a:ext cx="4686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7" name="Group 2"/>
          <p:cNvGrpSpPr/>
          <p:nvPr/>
        </p:nvGrpSpPr>
        <p:grpSpPr bwMode="auto">
          <a:xfrm>
            <a:off x="766256" y="1187397"/>
            <a:ext cx="242967" cy="301067"/>
            <a:chOff x="933" y="6926"/>
            <a:chExt cx="230" cy="285"/>
          </a:xfrm>
        </p:grpSpPr>
        <p:sp>
          <p:nvSpPr>
            <p:cNvPr id="128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29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130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2" name="Group 7"/>
          <p:cNvGrpSpPr/>
          <p:nvPr/>
        </p:nvGrpSpPr>
        <p:grpSpPr bwMode="auto">
          <a:xfrm>
            <a:off x="839228" y="1659282"/>
            <a:ext cx="71305" cy="66023"/>
            <a:chOff x="1514" y="8964"/>
            <a:chExt cx="67" cy="62"/>
          </a:xfrm>
        </p:grpSpPr>
        <p:sp>
          <p:nvSpPr>
            <p:cNvPr id="133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94" y="193185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93" y="2291826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7" name="Group 12"/>
          <p:cNvGrpSpPr/>
          <p:nvPr/>
        </p:nvGrpSpPr>
        <p:grpSpPr bwMode="auto">
          <a:xfrm>
            <a:off x="774789" y="2635666"/>
            <a:ext cx="182226" cy="179584"/>
            <a:chOff x="1808" y="10942"/>
            <a:chExt cx="173" cy="170"/>
          </a:xfrm>
        </p:grpSpPr>
        <p:sp>
          <p:nvSpPr>
            <p:cNvPr id="138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0" name="Group 15"/>
          <p:cNvGrpSpPr/>
          <p:nvPr/>
        </p:nvGrpSpPr>
        <p:grpSpPr bwMode="auto">
          <a:xfrm>
            <a:off x="753460" y="2943091"/>
            <a:ext cx="242967" cy="242967"/>
            <a:chOff x="4991" y="7874"/>
            <a:chExt cx="230" cy="230"/>
          </a:xfrm>
        </p:grpSpPr>
        <p:sp>
          <p:nvSpPr>
            <p:cNvPr id="141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7" name="テキスト ボックス 24"/>
          <p:cNvSpPr txBox="1">
            <a:spLocks noChangeArrowheads="1"/>
          </p:cNvSpPr>
          <p:nvPr/>
        </p:nvSpPr>
        <p:spPr bwMode="auto">
          <a:xfrm>
            <a:off x="1182629" y="287841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通风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8" name="テキスト ボックス 24"/>
          <p:cNvSpPr txBox="1">
            <a:spLocks noChangeArrowheads="1"/>
          </p:cNvSpPr>
          <p:nvPr/>
        </p:nvSpPr>
        <p:spPr bwMode="auto">
          <a:xfrm>
            <a:off x="1227599" y="2520154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网线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9" name="テキスト ボックス 24"/>
          <p:cNvSpPr txBox="1">
            <a:spLocks noChangeArrowheads="1"/>
          </p:cNvSpPr>
          <p:nvPr/>
        </p:nvSpPr>
        <p:spPr bwMode="auto">
          <a:xfrm>
            <a:off x="1212605" y="216284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380v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0" name="テキスト ボックス 24"/>
          <p:cNvSpPr txBox="1">
            <a:spLocks noChangeArrowheads="1"/>
          </p:cNvSpPr>
          <p:nvPr/>
        </p:nvSpPr>
        <p:spPr bwMode="auto">
          <a:xfrm>
            <a:off x="1212605" y="181055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220v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1" name="テキスト ボックス 24"/>
          <p:cNvSpPr txBox="1">
            <a:spLocks noChangeArrowheads="1"/>
          </p:cNvSpPr>
          <p:nvPr/>
        </p:nvSpPr>
        <p:spPr bwMode="auto">
          <a:xfrm>
            <a:off x="1212606" y="1461753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地漏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2" name="テキスト ボックス 24"/>
          <p:cNvSpPr txBox="1">
            <a:spLocks noChangeArrowheads="1"/>
          </p:cNvSpPr>
          <p:nvPr/>
        </p:nvSpPr>
        <p:spPr bwMode="auto">
          <a:xfrm>
            <a:off x="1212607" y="110838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水池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3160360" y="1645170"/>
            <a:ext cx="4686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3146547" y="5669730"/>
            <a:ext cx="4686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3146547" y="5099538"/>
            <a:ext cx="4686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58525" y="5183677"/>
            <a:ext cx="213360" cy="18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72515" y="5749948"/>
            <a:ext cx="213360" cy="18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58520" y="3922388"/>
            <a:ext cx="213360" cy="18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箭头连接符 3"/>
          <p:cNvCxnSpPr/>
          <p:nvPr/>
        </p:nvCxnSpPr>
        <p:spPr>
          <a:xfrm>
            <a:off x="7610940" y="5215743"/>
            <a:ext cx="58189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965262" y="5061855"/>
            <a:ext cx="11290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3000W</a:t>
            </a:r>
            <a:endParaRPr lang="en-US" altLang="zh-CN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65881" y="1659282"/>
            <a:ext cx="11290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4000W</a:t>
            </a:r>
            <a:endParaRPr lang="en-US" altLang="zh-CN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7610940" y="1810098"/>
            <a:ext cx="58189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-167427"/>
            <a:ext cx="12315424" cy="62572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宠物美容实训室</a:t>
            </a:r>
            <a:r>
              <a:rPr lang="zh-CN" altLang="en-US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（葛海燕）</a:t>
            </a: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266700" indent="-266700" algn="just">
              <a:lnSpc>
                <a:spcPts val="26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隔出一间面积约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4-5m</a:t>
            </a:r>
            <a:r>
              <a:rPr lang="en-US" altLang="zh-CN" sz="1800" kern="100" baseline="300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的准备间。内预留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个上水、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个下水、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个插座（分别在高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1.2m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0.5m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处），安装玻璃隔断。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ts val="26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暂养区：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个插座（在高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0.5m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处），放置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4-6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个宠物笼。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ts val="26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洗浴区：靠窗户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个插座（在高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0.5m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处）、东南角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16A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插座（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2.2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米处）。洗浴池上下水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个。安装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2-3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台热水器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3000W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2-3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个不锈钢洗浴池，洗衣机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1000W</a:t>
            </a:r>
            <a:r>
              <a:rPr lang="zh-CN" altLang="en-US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ts val="26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烘干区：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个插座（在高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1.2m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处），安装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2-3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台全自动宠物烘干箱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2200W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ts val="26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靠墙边台：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个插座（在高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1.2m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处），边台长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2-3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米，高度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0.8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米。安置超声洁牙机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500W</a:t>
            </a:r>
            <a:r>
              <a:rPr lang="zh-CN" altLang="en-US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，专业吹风机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2800W</a:t>
            </a:r>
            <a:r>
              <a:rPr lang="zh-CN" altLang="en-US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ts val="26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器械柜：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个插座（在高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1.2m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处），安装器械柜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米。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ts val="26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消毒柜：</a:t>
            </a:r>
            <a:r>
              <a:rPr lang="zh-CN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个插座（在高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1.2m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处），购置消毒柜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1200W</a:t>
            </a:r>
            <a:r>
              <a:rPr lang="zh-CN" altLang="en-US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台。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ts val="26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中央教学区：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个地插（分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组），购置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个美容桌，立式吹风拉毛机</a:t>
            </a:r>
            <a:r>
              <a:rPr lang="zh-CN" altLang="zh-CN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2200W</a:t>
            </a:r>
            <a:r>
              <a:rPr lang="zh-CN" altLang="en-US" sz="18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ts val="26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讲台两侧：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个插座</a:t>
            </a:r>
            <a:r>
              <a:rPr lang="zh-CN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个在高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0.5m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处，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个在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2.2m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处）。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ts val="26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教室前后安装音响预留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个插座（高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2.2m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处）。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ts val="26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教室顶棚预留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个插座，安装紫外线消毒灯。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ts val="26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通风口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组，吸顶式。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ts val="26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数据点位（网络接口）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ts val="26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14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预留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380V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电源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ts val="26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总功率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25500W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0044" y="-515815"/>
            <a:ext cx="15921332" cy="1125415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20721" y="1903753"/>
            <a:ext cx="11092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动物标本室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Ⅰ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78117" y="2105802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121.8m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00695" y="2339426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兽医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8277064" y="1891263"/>
            <a:ext cx="11092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动物标本室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Ⅱ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34460" y="2093312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113.8m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68189" y="2341926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兽医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1067725" y="1938733"/>
            <a:ext cx="11092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标本制作室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285081" y="2140782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75.6m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213880" y="2389396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兽医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6072267" y="3598544"/>
            <a:ext cx="1321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宠物美容实训室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74565" y="3845563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111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81854" y="4109167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兽医 </a:t>
            </a:r>
            <a:endParaRPr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466203" y="1928736"/>
            <a:ext cx="7944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配电室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95931" y="2077232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150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3800" y="3614794"/>
            <a:ext cx="976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解剖室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（预留）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6204" y="4014950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100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2021" y="4240890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兽医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1412225" y="3634916"/>
            <a:ext cx="11441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中兽医实验室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67942" y="3923562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100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686014" y="4238710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兽医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2579380" y="3631202"/>
            <a:ext cx="11441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预留实验室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868550" y="3956707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111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326988" y="3614794"/>
            <a:ext cx="1321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分子营养实验室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629286" y="3861813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111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639981" y="4125417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畜牧</a:t>
            </a:r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8572206" y="3622231"/>
            <a:ext cx="1321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前处理、天平、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准备室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907957" y="4014213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100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929803" y="4233213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畜牧</a:t>
            </a:r>
            <a:endParaRPr lang="zh-CN" altLang="en-US" dirty="0"/>
          </a:p>
        </p:txBody>
      </p:sp>
      <p:sp>
        <p:nvSpPr>
          <p:cNvPr id="39" name="文本框 38"/>
          <p:cNvSpPr txBox="1"/>
          <p:nvPr/>
        </p:nvSpPr>
        <p:spPr>
          <a:xfrm>
            <a:off x="9661312" y="3629668"/>
            <a:ext cx="1321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养分分析室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063969" y="3854385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100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085815" y="4084536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畜牧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11286885" y="3895275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111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1286429" y="4114275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畜牧</a:t>
            </a:r>
            <a:endParaRPr lang="zh-CN" altLang="en-US" dirty="0"/>
          </a:p>
        </p:txBody>
      </p:sp>
      <p:sp>
        <p:nvSpPr>
          <p:cNvPr id="45" name="文本框 44"/>
          <p:cNvSpPr txBox="1"/>
          <p:nvPr/>
        </p:nvSpPr>
        <p:spPr>
          <a:xfrm>
            <a:off x="10931700" y="3618276"/>
            <a:ext cx="1321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饲料品控实验室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285845" y="629246"/>
            <a:ext cx="3620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马业大楼一层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470347" y="2346863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值班室</a:t>
            </a:r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466203" y="2168262"/>
            <a:ext cx="7944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蒸馏水房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25" y="866775"/>
            <a:ext cx="3990975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文本框 31"/>
          <p:cNvSpPr txBox="1">
            <a:spLocks noChangeArrowheads="1"/>
          </p:cNvSpPr>
          <p:nvPr/>
        </p:nvSpPr>
        <p:spPr bwMode="auto">
          <a:xfrm>
            <a:off x="-1439863" y="427038"/>
            <a:ext cx="6626226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宋体" panose="02010600030101010101" pitchFamily="2" charset="-122"/>
              </a:rPr>
              <a:t>宠物美容实训室</a:t>
            </a:r>
            <a:r>
              <a:rPr lang="en-US" altLang="zh-CN" sz="2400">
                <a:latin typeface="宋体" panose="02010600030101010101" pitchFamily="2" charset="-122"/>
              </a:rPr>
              <a:t>(111m</a:t>
            </a:r>
            <a:r>
              <a:rPr lang="en-US" altLang="zh-CN" sz="2400" baseline="30000">
                <a:latin typeface="宋体" panose="02010600030101010101" pitchFamily="2" charset="-122"/>
              </a:rPr>
              <a:t>2</a:t>
            </a:r>
            <a:r>
              <a:rPr lang="en-US" altLang="zh-CN" sz="2400">
                <a:latin typeface="宋体" panose="02010600030101010101" pitchFamily="2" charset="-122"/>
              </a:rPr>
              <a:t>)</a:t>
            </a:r>
            <a:endParaRPr lang="en-US" altLang="zh-CN" sz="2400">
              <a:latin typeface="宋体" panose="02010600030101010101" pitchFamily="2" charset="-122"/>
            </a:endParaRPr>
          </a:p>
        </p:txBody>
      </p:sp>
      <p:pic>
        <p:nvPicPr>
          <p:cNvPr id="410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1947863"/>
            <a:ext cx="147637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88" y="2408238"/>
            <a:ext cx="171450" cy="14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650" y="2408238"/>
            <a:ext cx="171450" cy="14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938" y="2408238"/>
            <a:ext cx="171450" cy="14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938" y="2928938"/>
            <a:ext cx="171450" cy="14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63" y="2928938"/>
            <a:ext cx="171450" cy="14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088" y="2928938"/>
            <a:ext cx="168275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363" y="2408238"/>
            <a:ext cx="171450" cy="14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313" y="2928938"/>
            <a:ext cx="171450" cy="14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0" y="3444875"/>
            <a:ext cx="173038" cy="14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75" y="3444875"/>
            <a:ext cx="171450" cy="14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613" y="3444875"/>
            <a:ext cx="171450" cy="14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650" y="3444875"/>
            <a:ext cx="173038" cy="14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13" name="Group 12"/>
          <p:cNvGrpSpPr/>
          <p:nvPr/>
        </p:nvGrpSpPr>
        <p:grpSpPr bwMode="auto">
          <a:xfrm>
            <a:off x="3465513" y="3771900"/>
            <a:ext cx="182562" cy="179388"/>
            <a:chOff x="1808" y="10942"/>
            <a:chExt cx="173" cy="170"/>
          </a:xfrm>
        </p:grpSpPr>
        <p:sp>
          <p:nvSpPr>
            <p:cNvPr id="4312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313" name="Freeform 22"/>
            <p:cNvSpPr>
              <a:spLocks noChangeArrowheads="1"/>
            </p:cNvSpPr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89 w 89"/>
                <a:gd name="T1" fmla="*/ 66 h 97"/>
                <a:gd name="T2" fmla="*/ 32 w 89"/>
                <a:gd name="T3" fmla="*/ 88 h 97"/>
                <a:gd name="T4" fmla="*/ 10 w 89"/>
                <a:gd name="T5" fmla="*/ 32 h 97"/>
                <a:gd name="T6" fmla="*/ 66 w 89"/>
                <a:gd name="T7" fmla="*/ 10 h 97"/>
                <a:gd name="T8" fmla="*/ 89 w 89"/>
                <a:gd name="T9" fmla="*/ 3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4" name="Group 15"/>
          <p:cNvGrpSpPr/>
          <p:nvPr/>
        </p:nvGrpSpPr>
        <p:grpSpPr bwMode="auto">
          <a:xfrm>
            <a:off x="4465638" y="3719513"/>
            <a:ext cx="242887" cy="242887"/>
            <a:chOff x="4991" y="7874"/>
            <a:chExt cx="230" cy="230"/>
          </a:xfrm>
        </p:grpSpPr>
        <p:sp>
          <p:nvSpPr>
            <p:cNvPr id="4306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307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308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9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0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1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5" name="Group 15"/>
          <p:cNvGrpSpPr/>
          <p:nvPr/>
        </p:nvGrpSpPr>
        <p:grpSpPr bwMode="auto">
          <a:xfrm>
            <a:off x="6396038" y="1987550"/>
            <a:ext cx="242887" cy="242888"/>
            <a:chOff x="4991" y="7874"/>
            <a:chExt cx="230" cy="230"/>
          </a:xfrm>
        </p:grpSpPr>
        <p:sp>
          <p:nvSpPr>
            <p:cNvPr id="4300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301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302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6" name="Group 15"/>
          <p:cNvGrpSpPr/>
          <p:nvPr/>
        </p:nvGrpSpPr>
        <p:grpSpPr bwMode="auto">
          <a:xfrm>
            <a:off x="4465638" y="1987550"/>
            <a:ext cx="242887" cy="242888"/>
            <a:chOff x="4991" y="7874"/>
            <a:chExt cx="230" cy="230"/>
          </a:xfrm>
        </p:grpSpPr>
        <p:sp>
          <p:nvSpPr>
            <p:cNvPr id="4294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95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96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7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8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9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7" name="Group 15"/>
          <p:cNvGrpSpPr/>
          <p:nvPr/>
        </p:nvGrpSpPr>
        <p:grpSpPr bwMode="auto">
          <a:xfrm>
            <a:off x="5110163" y="1987550"/>
            <a:ext cx="242887" cy="242888"/>
            <a:chOff x="4991" y="7874"/>
            <a:chExt cx="230" cy="230"/>
          </a:xfrm>
        </p:grpSpPr>
        <p:sp>
          <p:nvSpPr>
            <p:cNvPr id="4288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89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90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1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2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3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118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613" y="1076325"/>
            <a:ext cx="2524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025" y="2455863"/>
            <a:ext cx="14763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438" y="3279775"/>
            <a:ext cx="147637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3835400"/>
            <a:ext cx="14763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" name="图片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75" y="1081088"/>
            <a:ext cx="171450" cy="14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" name="矩形 136"/>
          <p:cNvSpPr/>
          <p:nvPr/>
        </p:nvSpPr>
        <p:spPr>
          <a:xfrm>
            <a:off x="4438650" y="1066800"/>
            <a:ext cx="855663" cy="3444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800" dirty="0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/>
                </a:solidFill>
              </a:rPr>
              <a:t>器械消毒柜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4124" name="图片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588" y="1084263"/>
            <a:ext cx="171450" cy="14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" name="矩形 137"/>
          <p:cNvSpPr/>
          <p:nvPr/>
        </p:nvSpPr>
        <p:spPr>
          <a:xfrm>
            <a:off x="5280025" y="1063625"/>
            <a:ext cx="1247775" cy="3444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800" dirty="0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/>
                </a:solidFill>
              </a:rPr>
              <a:t>器械柜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5364163" y="4616450"/>
            <a:ext cx="2041525" cy="1687513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/>
                </a:solidFill>
              </a:rPr>
              <a:t>洗浴区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6492875" y="3071813"/>
            <a:ext cx="903288" cy="1519237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/>
                </a:solidFill>
              </a:rPr>
              <a:t>烘干区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6924675" y="1443038"/>
            <a:ext cx="517525" cy="1595437"/>
          </a:xfrm>
          <a:prstGeom prst="rect">
            <a:avLst/>
          </a:prstGeom>
          <a:noFill/>
          <a:ln w="3175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靠</a:t>
            </a:r>
            <a:endParaRPr lang="en-US" altLang="zh-CN" sz="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墙</a:t>
            </a:r>
            <a:endParaRPr lang="en-US" altLang="zh-CN" sz="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边</a:t>
            </a:r>
            <a:endParaRPr lang="en-US" altLang="zh-CN" sz="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台</a:t>
            </a:r>
            <a:endParaRPr lang="en-US" altLang="zh-CN" sz="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3516313" y="4356100"/>
            <a:ext cx="885825" cy="1935163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/>
                </a:solidFill>
              </a:rPr>
              <a:t>    准备区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pic>
        <p:nvPicPr>
          <p:cNvPr id="413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550" y="4894263"/>
            <a:ext cx="3429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31" name="Group 2"/>
          <p:cNvGrpSpPr/>
          <p:nvPr/>
        </p:nvGrpSpPr>
        <p:grpSpPr bwMode="auto">
          <a:xfrm>
            <a:off x="8045450" y="5270500"/>
            <a:ext cx="333375" cy="412750"/>
            <a:chOff x="933" y="6926"/>
            <a:chExt cx="230" cy="285"/>
          </a:xfrm>
        </p:grpSpPr>
        <p:sp>
          <p:nvSpPr>
            <p:cNvPr id="4286" name="Freeform 16"/>
            <p:cNvSpPr>
              <a:spLocks noChangeArrowheads="1"/>
            </p:cNvSpPr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1310 w 756"/>
                <a:gd name="T1" fmla="*/ 0 h 946"/>
                <a:gd name="T2" fmla="*/ 13572 w 756"/>
                <a:gd name="T3" fmla="*/ 2188 h 946"/>
                <a:gd name="T4" fmla="*/ 13572 w 756"/>
                <a:gd name="T5" fmla="*/ 14237 h 946"/>
                <a:gd name="T6" fmla="*/ 11310 w 756"/>
                <a:gd name="T7" fmla="*/ 16425 h 946"/>
                <a:gd name="T8" fmla="*/ 2262 w 756"/>
                <a:gd name="T9" fmla="*/ 16425 h 946"/>
                <a:gd name="T10" fmla="*/ 0 w 756"/>
                <a:gd name="T11" fmla="*/ 14237 h 946"/>
                <a:gd name="T12" fmla="*/ 0 w 756"/>
                <a:gd name="T13" fmla="*/ 2188 h 946"/>
                <a:gd name="T14" fmla="*/ 2262 w 756"/>
                <a:gd name="T15" fmla="*/ 0 h 946"/>
                <a:gd name="T16" fmla="*/ 11310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56"/>
                <a:gd name="T28" fmla="*/ 0 h 946"/>
                <a:gd name="T29" fmla="*/ 756 w 756"/>
                <a:gd name="T30" fmla="*/ 946 h 9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800">
                  <a:latin typeface="等线" panose="02010600030101010101" charset="-122"/>
                  <a:ea typeface="等线" panose="02010600030101010101" charset="-122"/>
                </a:rPr>
                <a:t>热水器</a:t>
              </a:r>
              <a:endParaRPr lang="zh-CN" altLang="en-US" sz="800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87" name="Freeform 14"/>
            <p:cNvSpPr>
              <a:spLocks noChangeArrowheads="1"/>
            </p:cNvSpPr>
            <p:nvPr/>
          </p:nvSpPr>
          <p:spPr bwMode="auto">
            <a:xfrm>
              <a:off x="1077" y="7052"/>
              <a:ext cx="67" cy="57"/>
            </a:xfrm>
            <a:custGeom>
              <a:avLst/>
              <a:gdLst>
                <a:gd name="T0" fmla="*/ 34 w 68"/>
                <a:gd name="T1" fmla="*/ 57 h 57"/>
                <a:gd name="T2" fmla="*/ 25 w 68"/>
                <a:gd name="T3" fmla="*/ 46 h 57"/>
                <a:gd name="T4" fmla="*/ 10 w 68"/>
                <a:gd name="T5" fmla="*/ 48 h 57"/>
                <a:gd name="T6" fmla="*/ 13 w 68"/>
                <a:gd name="T7" fmla="*/ 36 h 57"/>
                <a:gd name="T8" fmla="*/ 0 w 68"/>
                <a:gd name="T9" fmla="*/ 28 h 57"/>
                <a:gd name="T10" fmla="*/ 13 w 68"/>
                <a:gd name="T11" fmla="*/ 21 h 57"/>
                <a:gd name="T12" fmla="*/ 10 w 68"/>
                <a:gd name="T13" fmla="*/ 8 h 57"/>
                <a:gd name="T14" fmla="*/ 25 w 68"/>
                <a:gd name="T15" fmla="*/ 10 h 57"/>
                <a:gd name="T16" fmla="*/ 34 w 68"/>
                <a:gd name="T17" fmla="*/ 0 h 57"/>
                <a:gd name="T18" fmla="*/ 42 w 68"/>
                <a:gd name="T19" fmla="*/ 10 h 57"/>
                <a:gd name="T20" fmla="*/ 57 w 68"/>
                <a:gd name="T21" fmla="*/ 8 h 57"/>
                <a:gd name="T22" fmla="*/ 55 w 68"/>
                <a:gd name="T23" fmla="*/ 21 h 57"/>
                <a:gd name="T24" fmla="*/ 67 w 68"/>
                <a:gd name="T25" fmla="*/ 28 h 57"/>
                <a:gd name="T26" fmla="*/ 55 w 68"/>
                <a:gd name="T27" fmla="*/ 36 h 57"/>
                <a:gd name="T28" fmla="*/ 57 w 68"/>
                <a:gd name="T29" fmla="*/ 48 h 57"/>
                <a:gd name="T30" fmla="*/ 42 w 68"/>
                <a:gd name="T31" fmla="*/ 46 h 57"/>
                <a:gd name="T32" fmla="*/ 34 w 68"/>
                <a:gd name="T33" fmla="*/ 57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32" name="文本框 314"/>
          <p:cNvSpPr txBox="1">
            <a:spLocks noChangeArrowheads="1"/>
          </p:cNvSpPr>
          <p:nvPr/>
        </p:nvSpPr>
        <p:spPr bwMode="auto">
          <a:xfrm>
            <a:off x="3763963" y="5538788"/>
            <a:ext cx="2349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000">
                <a:latin typeface="宋体" panose="02010600030101010101" pitchFamily="2" charset="-122"/>
              </a:rPr>
              <a:t>洗衣机</a:t>
            </a:r>
            <a:endParaRPr lang="en-US" altLang="zh-CN" sz="1000">
              <a:latin typeface="宋体" panose="02010600030101010101" pitchFamily="2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189413" y="4767263"/>
            <a:ext cx="236537" cy="15128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/>
                </a:solidFill>
              </a:rPr>
              <a:t>服装柜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134" name="Rectangle 25"/>
          <p:cNvSpPr>
            <a:spLocks noChangeArrowheads="1"/>
          </p:cNvSpPr>
          <p:nvPr/>
        </p:nvSpPr>
        <p:spPr bwMode="auto">
          <a:xfrm>
            <a:off x="3521075" y="3781425"/>
            <a:ext cx="369888" cy="528638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413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3960813"/>
            <a:ext cx="14763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36" name="文本框 312"/>
          <p:cNvSpPr txBox="1">
            <a:spLocks noChangeArrowheads="1"/>
          </p:cNvSpPr>
          <p:nvPr/>
        </p:nvSpPr>
        <p:spPr bwMode="auto">
          <a:xfrm>
            <a:off x="3597275" y="3797300"/>
            <a:ext cx="3746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900">
                <a:latin typeface="宋体" panose="02010600030101010101" pitchFamily="2" charset="-122"/>
              </a:rPr>
              <a:t>电脑桌</a:t>
            </a:r>
            <a:endParaRPr lang="en-US" altLang="zh-CN" sz="900">
              <a:latin typeface="宋体" panose="02010600030101010101" pitchFamily="2" charset="-122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4440238" y="5151438"/>
            <a:ext cx="887412" cy="124460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tx1"/>
                </a:solidFill>
              </a:rPr>
              <a:t>    暂养区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pic>
        <p:nvPicPr>
          <p:cNvPr id="4138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713" y="6200775"/>
            <a:ext cx="173037" cy="14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9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613" y="3570288"/>
            <a:ext cx="147637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0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725" y="6223000"/>
            <a:ext cx="171450" cy="14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738" y="6243638"/>
            <a:ext cx="171450" cy="14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2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025" y="4138613"/>
            <a:ext cx="14763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43" name="Group 2"/>
          <p:cNvGrpSpPr/>
          <p:nvPr/>
        </p:nvGrpSpPr>
        <p:grpSpPr bwMode="auto">
          <a:xfrm>
            <a:off x="7173913" y="4876800"/>
            <a:ext cx="242887" cy="300038"/>
            <a:chOff x="933" y="6926"/>
            <a:chExt cx="230" cy="285"/>
          </a:xfrm>
        </p:grpSpPr>
        <p:sp>
          <p:nvSpPr>
            <p:cNvPr id="4282" name="Freeform 16"/>
            <p:cNvSpPr>
              <a:spLocks noChangeArrowheads="1"/>
            </p:cNvSpPr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92 w 756"/>
                <a:gd name="T1" fmla="*/ 0 h 946"/>
                <a:gd name="T2" fmla="*/ 230 w 756"/>
                <a:gd name="T3" fmla="*/ 38 h 946"/>
                <a:gd name="T4" fmla="*/ 230 w 756"/>
                <a:gd name="T5" fmla="*/ 247 h 946"/>
                <a:gd name="T6" fmla="*/ 192 w 756"/>
                <a:gd name="T7" fmla="*/ 285 h 946"/>
                <a:gd name="T8" fmla="*/ 38 w 756"/>
                <a:gd name="T9" fmla="*/ 285 h 946"/>
                <a:gd name="T10" fmla="*/ 0 w 756"/>
                <a:gd name="T11" fmla="*/ 247 h 946"/>
                <a:gd name="T12" fmla="*/ 0 w 756"/>
                <a:gd name="T13" fmla="*/ 38 h 946"/>
                <a:gd name="T14" fmla="*/ 38 w 756"/>
                <a:gd name="T15" fmla="*/ 0 h 946"/>
                <a:gd name="T16" fmla="*/ 192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283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4284" name="Freeform 14"/>
              <p:cNvSpPr>
                <a:spLocks noChangeArrowheads="1"/>
              </p:cNvSpPr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34 w 68"/>
                  <a:gd name="T1" fmla="*/ 57 h 57"/>
                  <a:gd name="T2" fmla="*/ 25 w 68"/>
                  <a:gd name="T3" fmla="*/ 46 h 57"/>
                  <a:gd name="T4" fmla="*/ 10 w 68"/>
                  <a:gd name="T5" fmla="*/ 48 h 57"/>
                  <a:gd name="T6" fmla="*/ 13 w 68"/>
                  <a:gd name="T7" fmla="*/ 36 h 57"/>
                  <a:gd name="T8" fmla="*/ 0 w 68"/>
                  <a:gd name="T9" fmla="*/ 28 h 57"/>
                  <a:gd name="T10" fmla="*/ 13 w 68"/>
                  <a:gd name="T11" fmla="*/ 21 h 57"/>
                  <a:gd name="T12" fmla="*/ 10 w 68"/>
                  <a:gd name="T13" fmla="*/ 8 h 57"/>
                  <a:gd name="T14" fmla="*/ 25 w 68"/>
                  <a:gd name="T15" fmla="*/ 10 h 57"/>
                  <a:gd name="T16" fmla="*/ 34 w 68"/>
                  <a:gd name="T17" fmla="*/ 0 h 57"/>
                  <a:gd name="T18" fmla="*/ 42 w 68"/>
                  <a:gd name="T19" fmla="*/ 10 h 57"/>
                  <a:gd name="T20" fmla="*/ 57 w 68"/>
                  <a:gd name="T21" fmla="*/ 8 h 57"/>
                  <a:gd name="T22" fmla="*/ 55 w 68"/>
                  <a:gd name="T23" fmla="*/ 21 h 57"/>
                  <a:gd name="T24" fmla="*/ 67 w 68"/>
                  <a:gd name="T25" fmla="*/ 28 h 57"/>
                  <a:gd name="T26" fmla="*/ 55 w 68"/>
                  <a:gd name="T27" fmla="*/ 36 h 57"/>
                  <a:gd name="T28" fmla="*/ 57 w 68"/>
                  <a:gd name="T29" fmla="*/ 48 h 57"/>
                  <a:gd name="T30" fmla="*/ 42 w 68"/>
                  <a:gd name="T31" fmla="*/ 46 h 57"/>
                  <a:gd name="T32" fmla="*/ 34 w 68"/>
                  <a:gd name="T33" fmla="*/ 57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5" name="Freeform 15"/>
              <p:cNvSpPr>
                <a:spLocks noChangeArrowheads="1"/>
              </p:cNvSpPr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34 w 68"/>
                  <a:gd name="T1" fmla="*/ 57 h 57"/>
                  <a:gd name="T2" fmla="*/ 25 w 68"/>
                  <a:gd name="T3" fmla="*/ 46 h 57"/>
                  <a:gd name="T4" fmla="*/ 10 w 68"/>
                  <a:gd name="T5" fmla="*/ 48 h 57"/>
                  <a:gd name="T6" fmla="*/ 13 w 68"/>
                  <a:gd name="T7" fmla="*/ 36 h 57"/>
                  <a:gd name="T8" fmla="*/ 0 w 68"/>
                  <a:gd name="T9" fmla="*/ 28 h 57"/>
                  <a:gd name="T10" fmla="*/ 13 w 68"/>
                  <a:gd name="T11" fmla="*/ 21 h 57"/>
                  <a:gd name="T12" fmla="*/ 10 w 68"/>
                  <a:gd name="T13" fmla="*/ 8 h 57"/>
                  <a:gd name="T14" fmla="*/ 25 w 68"/>
                  <a:gd name="T15" fmla="*/ 10 h 57"/>
                  <a:gd name="T16" fmla="*/ 34 w 68"/>
                  <a:gd name="T17" fmla="*/ 0 h 57"/>
                  <a:gd name="T18" fmla="*/ 42 w 68"/>
                  <a:gd name="T19" fmla="*/ 10 h 57"/>
                  <a:gd name="T20" fmla="*/ 57 w 68"/>
                  <a:gd name="T21" fmla="*/ 8 h 57"/>
                  <a:gd name="T22" fmla="*/ 55 w 68"/>
                  <a:gd name="T23" fmla="*/ 21 h 57"/>
                  <a:gd name="T24" fmla="*/ 67 w 68"/>
                  <a:gd name="T25" fmla="*/ 28 h 57"/>
                  <a:gd name="T26" fmla="*/ 55 w 68"/>
                  <a:gd name="T27" fmla="*/ 36 h 57"/>
                  <a:gd name="T28" fmla="*/ 57 w 68"/>
                  <a:gd name="T29" fmla="*/ 48 h 57"/>
                  <a:gd name="T30" fmla="*/ 42 w 68"/>
                  <a:gd name="T31" fmla="*/ 46 h 57"/>
                  <a:gd name="T32" fmla="*/ 34 w 68"/>
                  <a:gd name="T33" fmla="*/ 57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144" name="Group 2"/>
          <p:cNvGrpSpPr/>
          <p:nvPr/>
        </p:nvGrpSpPr>
        <p:grpSpPr bwMode="auto">
          <a:xfrm>
            <a:off x="7159625" y="5634038"/>
            <a:ext cx="242888" cy="301625"/>
            <a:chOff x="933" y="6926"/>
            <a:chExt cx="230" cy="285"/>
          </a:xfrm>
        </p:grpSpPr>
        <p:sp>
          <p:nvSpPr>
            <p:cNvPr id="4278" name="Freeform 16"/>
            <p:cNvSpPr>
              <a:spLocks noChangeArrowheads="1"/>
            </p:cNvSpPr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92 w 756"/>
                <a:gd name="T1" fmla="*/ 0 h 946"/>
                <a:gd name="T2" fmla="*/ 230 w 756"/>
                <a:gd name="T3" fmla="*/ 38 h 946"/>
                <a:gd name="T4" fmla="*/ 230 w 756"/>
                <a:gd name="T5" fmla="*/ 247 h 946"/>
                <a:gd name="T6" fmla="*/ 192 w 756"/>
                <a:gd name="T7" fmla="*/ 285 h 946"/>
                <a:gd name="T8" fmla="*/ 38 w 756"/>
                <a:gd name="T9" fmla="*/ 285 h 946"/>
                <a:gd name="T10" fmla="*/ 0 w 756"/>
                <a:gd name="T11" fmla="*/ 247 h 946"/>
                <a:gd name="T12" fmla="*/ 0 w 756"/>
                <a:gd name="T13" fmla="*/ 38 h 946"/>
                <a:gd name="T14" fmla="*/ 38 w 756"/>
                <a:gd name="T15" fmla="*/ 0 h 946"/>
                <a:gd name="T16" fmla="*/ 192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279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4280" name="Freeform 14"/>
              <p:cNvSpPr>
                <a:spLocks noChangeArrowheads="1"/>
              </p:cNvSpPr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34 w 68"/>
                  <a:gd name="T1" fmla="*/ 57 h 57"/>
                  <a:gd name="T2" fmla="*/ 25 w 68"/>
                  <a:gd name="T3" fmla="*/ 46 h 57"/>
                  <a:gd name="T4" fmla="*/ 10 w 68"/>
                  <a:gd name="T5" fmla="*/ 48 h 57"/>
                  <a:gd name="T6" fmla="*/ 13 w 68"/>
                  <a:gd name="T7" fmla="*/ 36 h 57"/>
                  <a:gd name="T8" fmla="*/ 0 w 68"/>
                  <a:gd name="T9" fmla="*/ 28 h 57"/>
                  <a:gd name="T10" fmla="*/ 13 w 68"/>
                  <a:gd name="T11" fmla="*/ 21 h 57"/>
                  <a:gd name="T12" fmla="*/ 10 w 68"/>
                  <a:gd name="T13" fmla="*/ 8 h 57"/>
                  <a:gd name="T14" fmla="*/ 25 w 68"/>
                  <a:gd name="T15" fmla="*/ 10 h 57"/>
                  <a:gd name="T16" fmla="*/ 34 w 68"/>
                  <a:gd name="T17" fmla="*/ 0 h 57"/>
                  <a:gd name="T18" fmla="*/ 42 w 68"/>
                  <a:gd name="T19" fmla="*/ 10 h 57"/>
                  <a:gd name="T20" fmla="*/ 57 w 68"/>
                  <a:gd name="T21" fmla="*/ 8 h 57"/>
                  <a:gd name="T22" fmla="*/ 55 w 68"/>
                  <a:gd name="T23" fmla="*/ 21 h 57"/>
                  <a:gd name="T24" fmla="*/ 67 w 68"/>
                  <a:gd name="T25" fmla="*/ 28 h 57"/>
                  <a:gd name="T26" fmla="*/ 55 w 68"/>
                  <a:gd name="T27" fmla="*/ 36 h 57"/>
                  <a:gd name="T28" fmla="*/ 57 w 68"/>
                  <a:gd name="T29" fmla="*/ 48 h 57"/>
                  <a:gd name="T30" fmla="*/ 42 w 68"/>
                  <a:gd name="T31" fmla="*/ 46 h 57"/>
                  <a:gd name="T32" fmla="*/ 34 w 68"/>
                  <a:gd name="T33" fmla="*/ 57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81" name="Freeform 15"/>
              <p:cNvSpPr>
                <a:spLocks noChangeArrowheads="1"/>
              </p:cNvSpPr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34 w 68"/>
                  <a:gd name="T1" fmla="*/ 57 h 57"/>
                  <a:gd name="T2" fmla="*/ 25 w 68"/>
                  <a:gd name="T3" fmla="*/ 46 h 57"/>
                  <a:gd name="T4" fmla="*/ 10 w 68"/>
                  <a:gd name="T5" fmla="*/ 48 h 57"/>
                  <a:gd name="T6" fmla="*/ 13 w 68"/>
                  <a:gd name="T7" fmla="*/ 36 h 57"/>
                  <a:gd name="T8" fmla="*/ 0 w 68"/>
                  <a:gd name="T9" fmla="*/ 28 h 57"/>
                  <a:gd name="T10" fmla="*/ 13 w 68"/>
                  <a:gd name="T11" fmla="*/ 21 h 57"/>
                  <a:gd name="T12" fmla="*/ 10 w 68"/>
                  <a:gd name="T13" fmla="*/ 8 h 57"/>
                  <a:gd name="T14" fmla="*/ 25 w 68"/>
                  <a:gd name="T15" fmla="*/ 10 h 57"/>
                  <a:gd name="T16" fmla="*/ 34 w 68"/>
                  <a:gd name="T17" fmla="*/ 0 h 57"/>
                  <a:gd name="T18" fmla="*/ 42 w 68"/>
                  <a:gd name="T19" fmla="*/ 10 h 57"/>
                  <a:gd name="T20" fmla="*/ 57 w 68"/>
                  <a:gd name="T21" fmla="*/ 8 h 57"/>
                  <a:gd name="T22" fmla="*/ 55 w 68"/>
                  <a:gd name="T23" fmla="*/ 21 h 57"/>
                  <a:gd name="T24" fmla="*/ 67 w 68"/>
                  <a:gd name="T25" fmla="*/ 28 h 57"/>
                  <a:gd name="T26" fmla="*/ 55 w 68"/>
                  <a:gd name="T27" fmla="*/ 36 h 57"/>
                  <a:gd name="T28" fmla="*/ 57 w 68"/>
                  <a:gd name="T29" fmla="*/ 48 h 57"/>
                  <a:gd name="T30" fmla="*/ 42 w 68"/>
                  <a:gd name="T31" fmla="*/ 46 h 57"/>
                  <a:gd name="T32" fmla="*/ 34 w 68"/>
                  <a:gd name="T33" fmla="*/ 57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145" name="Group 2"/>
          <p:cNvGrpSpPr/>
          <p:nvPr/>
        </p:nvGrpSpPr>
        <p:grpSpPr bwMode="auto">
          <a:xfrm>
            <a:off x="7159625" y="5254625"/>
            <a:ext cx="242888" cy="301625"/>
            <a:chOff x="933" y="6926"/>
            <a:chExt cx="230" cy="285"/>
          </a:xfrm>
        </p:grpSpPr>
        <p:sp>
          <p:nvSpPr>
            <p:cNvPr id="4274" name="Freeform 16"/>
            <p:cNvSpPr>
              <a:spLocks noChangeArrowheads="1"/>
            </p:cNvSpPr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92 w 756"/>
                <a:gd name="T1" fmla="*/ 0 h 946"/>
                <a:gd name="T2" fmla="*/ 230 w 756"/>
                <a:gd name="T3" fmla="*/ 38 h 946"/>
                <a:gd name="T4" fmla="*/ 230 w 756"/>
                <a:gd name="T5" fmla="*/ 247 h 946"/>
                <a:gd name="T6" fmla="*/ 192 w 756"/>
                <a:gd name="T7" fmla="*/ 285 h 946"/>
                <a:gd name="T8" fmla="*/ 38 w 756"/>
                <a:gd name="T9" fmla="*/ 285 h 946"/>
                <a:gd name="T10" fmla="*/ 0 w 756"/>
                <a:gd name="T11" fmla="*/ 247 h 946"/>
                <a:gd name="T12" fmla="*/ 0 w 756"/>
                <a:gd name="T13" fmla="*/ 38 h 946"/>
                <a:gd name="T14" fmla="*/ 38 w 756"/>
                <a:gd name="T15" fmla="*/ 0 h 946"/>
                <a:gd name="T16" fmla="*/ 192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275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4276" name="Freeform 14"/>
              <p:cNvSpPr>
                <a:spLocks noChangeArrowheads="1"/>
              </p:cNvSpPr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34 w 68"/>
                  <a:gd name="T1" fmla="*/ 57 h 57"/>
                  <a:gd name="T2" fmla="*/ 25 w 68"/>
                  <a:gd name="T3" fmla="*/ 46 h 57"/>
                  <a:gd name="T4" fmla="*/ 10 w 68"/>
                  <a:gd name="T5" fmla="*/ 48 h 57"/>
                  <a:gd name="T6" fmla="*/ 13 w 68"/>
                  <a:gd name="T7" fmla="*/ 36 h 57"/>
                  <a:gd name="T8" fmla="*/ 0 w 68"/>
                  <a:gd name="T9" fmla="*/ 28 h 57"/>
                  <a:gd name="T10" fmla="*/ 13 w 68"/>
                  <a:gd name="T11" fmla="*/ 21 h 57"/>
                  <a:gd name="T12" fmla="*/ 10 w 68"/>
                  <a:gd name="T13" fmla="*/ 8 h 57"/>
                  <a:gd name="T14" fmla="*/ 25 w 68"/>
                  <a:gd name="T15" fmla="*/ 10 h 57"/>
                  <a:gd name="T16" fmla="*/ 34 w 68"/>
                  <a:gd name="T17" fmla="*/ 0 h 57"/>
                  <a:gd name="T18" fmla="*/ 42 w 68"/>
                  <a:gd name="T19" fmla="*/ 10 h 57"/>
                  <a:gd name="T20" fmla="*/ 57 w 68"/>
                  <a:gd name="T21" fmla="*/ 8 h 57"/>
                  <a:gd name="T22" fmla="*/ 55 w 68"/>
                  <a:gd name="T23" fmla="*/ 21 h 57"/>
                  <a:gd name="T24" fmla="*/ 67 w 68"/>
                  <a:gd name="T25" fmla="*/ 28 h 57"/>
                  <a:gd name="T26" fmla="*/ 55 w 68"/>
                  <a:gd name="T27" fmla="*/ 36 h 57"/>
                  <a:gd name="T28" fmla="*/ 57 w 68"/>
                  <a:gd name="T29" fmla="*/ 48 h 57"/>
                  <a:gd name="T30" fmla="*/ 42 w 68"/>
                  <a:gd name="T31" fmla="*/ 46 h 57"/>
                  <a:gd name="T32" fmla="*/ 34 w 68"/>
                  <a:gd name="T33" fmla="*/ 57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77" name="Freeform 15"/>
              <p:cNvSpPr>
                <a:spLocks noChangeArrowheads="1"/>
              </p:cNvSpPr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34 w 68"/>
                  <a:gd name="T1" fmla="*/ 57 h 57"/>
                  <a:gd name="T2" fmla="*/ 25 w 68"/>
                  <a:gd name="T3" fmla="*/ 46 h 57"/>
                  <a:gd name="T4" fmla="*/ 10 w 68"/>
                  <a:gd name="T5" fmla="*/ 48 h 57"/>
                  <a:gd name="T6" fmla="*/ 13 w 68"/>
                  <a:gd name="T7" fmla="*/ 36 h 57"/>
                  <a:gd name="T8" fmla="*/ 0 w 68"/>
                  <a:gd name="T9" fmla="*/ 28 h 57"/>
                  <a:gd name="T10" fmla="*/ 13 w 68"/>
                  <a:gd name="T11" fmla="*/ 21 h 57"/>
                  <a:gd name="T12" fmla="*/ 10 w 68"/>
                  <a:gd name="T13" fmla="*/ 8 h 57"/>
                  <a:gd name="T14" fmla="*/ 25 w 68"/>
                  <a:gd name="T15" fmla="*/ 10 h 57"/>
                  <a:gd name="T16" fmla="*/ 34 w 68"/>
                  <a:gd name="T17" fmla="*/ 0 h 57"/>
                  <a:gd name="T18" fmla="*/ 42 w 68"/>
                  <a:gd name="T19" fmla="*/ 10 h 57"/>
                  <a:gd name="T20" fmla="*/ 57 w 68"/>
                  <a:gd name="T21" fmla="*/ 8 h 57"/>
                  <a:gd name="T22" fmla="*/ 55 w 68"/>
                  <a:gd name="T23" fmla="*/ 21 h 57"/>
                  <a:gd name="T24" fmla="*/ 67 w 68"/>
                  <a:gd name="T25" fmla="*/ 28 h 57"/>
                  <a:gd name="T26" fmla="*/ 55 w 68"/>
                  <a:gd name="T27" fmla="*/ 36 h 57"/>
                  <a:gd name="T28" fmla="*/ 57 w 68"/>
                  <a:gd name="T29" fmla="*/ 48 h 57"/>
                  <a:gd name="T30" fmla="*/ 42 w 68"/>
                  <a:gd name="T31" fmla="*/ 46 h 57"/>
                  <a:gd name="T32" fmla="*/ 34 w 68"/>
                  <a:gd name="T33" fmla="*/ 57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146" name="Group 7"/>
          <p:cNvGrpSpPr/>
          <p:nvPr/>
        </p:nvGrpSpPr>
        <p:grpSpPr bwMode="auto">
          <a:xfrm>
            <a:off x="7045325" y="4994275"/>
            <a:ext cx="71438" cy="65088"/>
            <a:chOff x="1514" y="8964"/>
            <a:chExt cx="67" cy="62"/>
          </a:xfrm>
        </p:grpSpPr>
        <p:sp>
          <p:nvSpPr>
            <p:cNvPr id="4272" name="Freeform 14"/>
            <p:cNvSpPr>
              <a:spLocks noChangeArrowheads="1"/>
            </p:cNvSpPr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34 w 68"/>
                <a:gd name="T1" fmla="*/ 57 h 57"/>
                <a:gd name="T2" fmla="*/ 25 w 68"/>
                <a:gd name="T3" fmla="*/ 46 h 57"/>
                <a:gd name="T4" fmla="*/ 10 w 68"/>
                <a:gd name="T5" fmla="*/ 48 h 57"/>
                <a:gd name="T6" fmla="*/ 13 w 68"/>
                <a:gd name="T7" fmla="*/ 36 h 57"/>
                <a:gd name="T8" fmla="*/ 0 w 68"/>
                <a:gd name="T9" fmla="*/ 28 h 57"/>
                <a:gd name="T10" fmla="*/ 13 w 68"/>
                <a:gd name="T11" fmla="*/ 21 h 57"/>
                <a:gd name="T12" fmla="*/ 10 w 68"/>
                <a:gd name="T13" fmla="*/ 8 h 57"/>
                <a:gd name="T14" fmla="*/ 25 w 68"/>
                <a:gd name="T15" fmla="*/ 10 h 57"/>
                <a:gd name="T16" fmla="*/ 34 w 68"/>
                <a:gd name="T17" fmla="*/ 0 h 57"/>
                <a:gd name="T18" fmla="*/ 42 w 68"/>
                <a:gd name="T19" fmla="*/ 10 h 57"/>
                <a:gd name="T20" fmla="*/ 57 w 68"/>
                <a:gd name="T21" fmla="*/ 8 h 57"/>
                <a:gd name="T22" fmla="*/ 55 w 68"/>
                <a:gd name="T23" fmla="*/ 21 h 57"/>
                <a:gd name="T24" fmla="*/ 67 w 68"/>
                <a:gd name="T25" fmla="*/ 28 h 57"/>
                <a:gd name="T26" fmla="*/ 55 w 68"/>
                <a:gd name="T27" fmla="*/ 36 h 57"/>
                <a:gd name="T28" fmla="*/ 57 w 68"/>
                <a:gd name="T29" fmla="*/ 48 h 57"/>
                <a:gd name="T30" fmla="*/ 42 w 68"/>
                <a:gd name="T31" fmla="*/ 46 h 57"/>
                <a:gd name="T32" fmla="*/ 34 w 68"/>
                <a:gd name="T33" fmla="*/ 57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3" name="Freeform 15"/>
            <p:cNvSpPr>
              <a:spLocks noChangeArrowheads="1"/>
            </p:cNvSpPr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34 w 68"/>
                <a:gd name="T1" fmla="*/ 57 h 57"/>
                <a:gd name="T2" fmla="*/ 25 w 68"/>
                <a:gd name="T3" fmla="*/ 46 h 57"/>
                <a:gd name="T4" fmla="*/ 10 w 68"/>
                <a:gd name="T5" fmla="*/ 48 h 57"/>
                <a:gd name="T6" fmla="*/ 13 w 68"/>
                <a:gd name="T7" fmla="*/ 36 h 57"/>
                <a:gd name="T8" fmla="*/ 0 w 68"/>
                <a:gd name="T9" fmla="*/ 28 h 57"/>
                <a:gd name="T10" fmla="*/ 13 w 68"/>
                <a:gd name="T11" fmla="*/ 21 h 57"/>
                <a:gd name="T12" fmla="*/ 10 w 68"/>
                <a:gd name="T13" fmla="*/ 8 h 57"/>
                <a:gd name="T14" fmla="*/ 25 w 68"/>
                <a:gd name="T15" fmla="*/ 10 h 57"/>
                <a:gd name="T16" fmla="*/ 34 w 68"/>
                <a:gd name="T17" fmla="*/ 0 h 57"/>
                <a:gd name="T18" fmla="*/ 42 w 68"/>
                <a:gd name="T19" fmla="*/ 10 h 57"/>
                <a:gd name="T20" fmla="*/ 57 w 68"/>
                <a:gd name="T21" fmla="*/ 8 h 57"/>
                <a:gd name="T22" fmla="*/ 55 w 68"/>
                <a:gd name="T23" fmla="*/ 21 h 57"/>
                <a:gd name="T24" fmla="*/ 67 w 68"/>
                <a:gd name="T25" fmla="*/ 28 h 57"/>
                <a:gd name="T26" fmla="*/ 55 w 68"/>
                <a:gd name="T27" fmla="*/ 36 h 57"/>
                <a:gd name="T28" fmla="*/ 57 w 68"/>
                <a:gd name="T29" fmla="*/ 48 h 57"/>
                <a:gd name="T30" fmla="*/ 42 w 68"/>
                <a:gd name="T31" fmla="*/ 46 h 57"/>
                <a:gd name="T32" fmla="*/ 34 w 68"/>
                <a:gd name="T33" fmla="*/ 57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47" name="Group 7"/>
          <p:cNvGrpSpPr/>
          <p:nvPr/>
        </p:nvGrpSpPr>
        <p:grpSpPr bwMode="auto">
          <a:xfrm>
            <a:off x="7067550" y="5443538"/>
            <a:ext cx="71438" cy="65087"/>
            <a:chOff x="1514" y="8964"/>
            <a:chExt cx="67" cy="62"/>
          </a:xfrm>
        </p:grpSpPr>
        <p:sp>
          <p:nvSpPr>
            <p:cNvPr id="4270" name="Freeform 14"/>
            <p:cNvSpPr>
              <a:spLocks noChangeArrowheads="1"/>
            </p:cNvSpPr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34 w 68"/>
                <a:gd name="T1" fmla="*/ 57 h 57"/>
                <a:gd name="T2" fmla="*/ 25 w 68"/>
                <a:gd name="T3" fmla="*/ 46 h 57"/>
                <a:gd name="T4" fmla="*/ 10 w 68"/>
                <a:gd name="T5" fmla="*/ 48 h 57"/>
                <a:gd name="T6" fmla="*/ 13 w 68"/>
                <a:gd name="T7" fmla="*/ 36 h 57"/>
                <a:gd name="T8" fmla="*/ 0 w 68"/>
                <a:gd name="T9" fmla="*/ 28 h 57"/>
                <a:gd name="T10" fmla="*/ 13 w 68"/>
                <a:gd name="T11" fmla="*/ 21 h 57"/>
                <a:gd name="T12" fmla="*/ 10 w 68"/>
                <a:gd name="T13" fmla="*/ 8 h 57"/>
                <a:gd name="T14" fmla="*/ 25 w 68"/>
                <a:gd name="T15" fmla="*/ 10 h 57"/>
                <a:gd name="T16" fmla="*/ 34 w 68"/>
                <a:gd name="T17" fmla="*/ 0 h 57"/>
                <a:gd name="T18" fmla="*/ 42 w 68"/>
                <a:gd name="T19" fmla="*/ 10 h 57"/>
                <a:gd name="T20" fmla="*/ 57 w 68"/>
                <a:gd name="T21" fmla="*/ 8 h 57"/>
                <a:gd name="T22" fmla="*/ 55 w 68"/>
                <a:gd name="T23" fmla="*/ 21 h 57"/>
                <a:gd name="T24" fmla="*/ 67 w 68"/>
                <a:gd name="T25" fmla="*/ 28 h 57"/>
                <a:gd name="T26" fmla="*/ 55 w 68"/>
                <a:gd name="T27" fmla="*/ 36 h 57"/>
                <a:gd name="T28" fmla="*/ 57 w 68"/>
                <a:gd name="T29" fmla="*/ 48 h 57"/>
                <a:gd name="T30" fmla="*/ 42 w 68"/>
                <a:gd name="T31" fmla="*/ 46 h 57"/>
                <a:gd name="T32" fmla="*/ 34 w 68"/>
                <a:gd name="T33" fmla="*/ 57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1" name="Freeform 15"/>
            <p:cNvSpPr>
              <a:spLocks noChangeArrowheads="1"/>
            </p:cNvSpPr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34 w 68"/>
                <a:gd name="T1" fmla="*/ 57 h 57"/>
                <a:gd name="T2" fmla="*/ 25 w 68"/>
                <a:gd name="T3" fmla="*/ 46 h 57"/>
                <a:gd name="T4" fmla="*/ 10 w 68"/>
                <a:gd name="T5" fmla="*/ 48 h 57"/>
                <a:gd name="T6" fmla="*/ 13 w 68"/>
                <a:gd name="T7" fmla="*/ 36 h 57"/>
                <a:gd name="T8" fmla="*/ 0 w 68"/>
                <a:gd name="T9" fmla="*/ 28 h 57"/>
                <a:gd name="T10" fmla="*/ 13 w 68"/>
                <a:gd name="T11" fmla="*/ 21 h 57"/>
                <a:gd name="T12" fmla="*/ 10 w 68"/>
                <a:gd name="T13" fmla="*/ 8 h 57"/>
                <a:gd name="T14" fmla="*/ 25 w 68"/>
                <a:gd name="T15" fmla="*/ 10 h 57"/>
                <a:gd name="T16" fmla="*/ 34 w 68"/>
                <a:gd name="T17" fmla="*/ 0 h 57"/>
                <a:gd name="T18" fmla="*/ 42 w 68"/>
                <a:gd name="T19" fmla="*/ 10 h 57"/>
                <a:gd name="T20" fmla="*/ 57 w 68"/>
                <a:gd name="T21" fmla="*/ 8 h 57"/>
                <a:gd name="T22" fmla="*/ 55 w 68"/>
                <a:gd name="T23" fmla="*/ 21 h 57"/>
                <a:gd name="T24" fmla="*/ 67 w 68"/>
                <a:gd name="T25" fmla="*/ 28 h 57"/>
                <a:gd name="T26" fmla="*/ 55 w 68"/>
                <a:gd name="T27" fmla="*/ 36 h 57"/>
                <a:gd name="T28" fmla="*/ 57 w 68"/>
                <a:gd name="T29" fmla="*/ 48 h 57"/>
                <a:gd name="T30" fmla="*/ 42 w 68"/>
                <a:gd name="T31" fmla="*/ 46 h 57"/>
                <a:gd name="T32" fmla="*/ 34 w 68"/>
                <a:gd name="T33" fmla="*/ 57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148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313" y="4943475"/>
            <a:ext cx="14922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49" name="Group 7"/>
          <p:cNvGrpSpPr/>
          <p:nvPr/>
        </p:nvGrpSpPr>
        <p:grpSpPr bwMode="auto">
          <a:xfrm>
            <a:off x="7053263" y="5784850"/>
            <a:ext cx="71437" cy="66675"/>
            <a:chOff x="1514" y="8964"/>
            <a:chExt cx="67" cy="62"/>
          </a:xfrm>
        </p:grpSpPr>
        <p:sp>
          <p:nvSpPr>
            <p:cNvPr id="4268" name="Freeform 14"/>
            <p:cNvSpPr>
              <a:spLocks noChangeArrowheads="1"/>
            </p:cNvSpPr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34 w 68"/>
                <a:gd name="T1" fmla="*/ 57 h 57"/>
                <a:gd name="T2" fmla="*/ 25 w 68"/>
                <a:gd name="T3" fmla="*/ 46 h 57"/>
                <a:gd name="T4" fmla="*/ 10 w 68"/>
                <a:gd name="T5" fmla="*/ 48 h 57"/>
                <a:gd name="T6" fmla="*/ 13 w 68"/>
                <a:gd name="T7" fmla="*/ 36 h 57"/>
                <a:gd name="T8" fmla="*/ 0 w 68"/>
                <a:gd name="T9" fmla="*/ 28 h 57"/>
                <a:gd name="T10" fmla="*/ 13 w 68"/>
                <a:gd name="T11" fmla="*/ 21 h 57"/>
                <a:gd name="T12" fmla="*/ 10 w 68"/>
                <a:gd name="T13" fmla="*/ 8 h 57"/>
                <a:gd name="T14" fmla="*/ 25 w 68"/>
                <a:gd name="T15" fmla="*/ 10 h 57"/>
                <a:gd name="T16" fmla="*/ 34 w 68"/>
                <a:gd name="T17" fmla="*/ 0 h 57"/>
                <a:gd name="T18" fmla="*/ 42 w 68"/>
                <a:gd name="T19" fmla="*/ 10 h 57"/>
                <a:gd name="T20" fmla="*/ 57 w 68"/>
                <a:gd name="T21" fmla="*/ 8 h 57"/>
                <a:gd name="T22" fmla="*/ 55 w 68"/>
                <a:gd name="T23" fmla="*/ 21 h 57"/>
                <a:gd name="T24" fmla="*/ 67 w 68"/>
                <a:gd name="T25" fmla="*/ 28 h 57"/>
                <a:gd name="T26" fmla="*/ 55 w 68"/>
                <a:gd name="T27" fmla="*/ 36 h 57"/>
                <a:gd name="T28" fmla="*/ 57 w 68"/>
                <a:gd name="T29" fmla="*/ 48 h 57"/>
                <a:gd name="T30" fmla="*/ 42 w 68"/>
                <a:gd name="T31" fmla="*/ 46 h 57"/>
                <a:gd name="T32" fmla="*/ 34 w 68"/>
                <a:gd name="T33" fmla="*/ 57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9" name="Freeform 15"/>
            <p:cNvSpPr>
              <a:spLocks noChangeArrowheads="1"/>
            </p:cNvSpPr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34 w 68"/>
                <a:gd name="T1" fmla="*/ 57 h 57"/>
                <a:gd name="T2" fmla="*/ 25 w 68"/>
                <a:gd name="T3" fmla="*/ 46 h 57"/>
                <a:gd name="T4" fmla="*/ 10 w 68"/>
                <a:gd name="T5" fmla="*/ 48 h 57"/>
                <a:gd name="T6" fmla="*/ 13 w 68"/>
                <a:gd name="T7" fmla="*/ 36 h 57"/>
                <a:gd name="T8" fmla="*/ 0 w 68"/>
                <a:gd name="T9" fmla="*/ 28 h 57"/>
                <a:gd name="T10" fmla="*/ 13 w 68"/>
                <a:gd name="T11" fmla="*/ 21 h 57"/>
                <a:gd name="T12" fmla="*/ 10 w 68"/>
                <a:gd name="T13" fmla="*/ 8 h 57"/>
                <a:gd name="T14" fmla="*/ 25 w 68"/>
                <a:gd name="T15" fmla="*/ 10 h 57"/>
                <a:gd name="T16" fmla="*/ 34 w 68"/>
                <a:gd name="T17" fmla="*/ 0 h 57"/>
                <a:gd name="T18" fmla="*/ 42 w 68"/>
                <a:gd name="T19" fmla="*/ 10 h 57"/>
                <a:gd name="T20" fmla="*/ 57 w 68"/>
                <a:gd name="T21" fmla="*/ 8 h 57"/>
                <a:gd name="T22" fmla="*/ 55 w 68"/>
                <a:gd name="T23" fmla="*/ 21 h 57"/>
                <a:gd name="T24" fmla="*/ 67 w 68"/>
                <a:gd name="T25" fmla="*/ 28 h 57"/>
                <a:gd name="T26" fmla="*/ 55 w 68"/>
                <a:gd name="T27" fmla="*/ 36 h 57"/>
                <a:gd name="T28" fmla="*/ 57 w 68"/>
                <a:gd name="T29" fmla="*/ 48 h 57"/>
                <a:gd name="T30" fmla="*/ 42 w 68"/>
                <a:gd name="T31" fmla="*/ 46 h 57"/>
                <a:gd name="T32" fmla="*/ 34 w 68"/>
                <a:gd name="T33" fmla="*/ 57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150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788" y="5305425"/>
            <a:ext cx="147637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1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438" y="5705475"/>
            <a:ext cx="147637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2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263" y="1916113"/>
            <a:ext cx="147637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50" y="1774825"/>
            <a:ext cx="14763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54" name="文本框 345"/>
          <p:cNvSpPr txBox="1">
            <a:spLocks noChangeArrowheads="1"/>
          </p:cNvSpPr>
          <p:nvPr/>
        </p:nvSpPr>
        <p:spPr bwMode="auto">
          <a:xfrm>
            <a:off x="3070225" y="1695450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55" name="文本框 345"/>
          <p:cNvSpPr txBox="1">
            <a:spLocks noChangeArrowheads="1"/>
          </p:cNvSpPr>
          <p:nvPr/>
        </p:nvSpPr>
        <p:spPr bwMode="auto">
          <a:xfrm>
            <a:off x="3067050" y="1882775"/>
            <a:ext cx="5540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56" name="文本框 345"/>
          <p:cNvSpPr txBox="1">
            <a:spLocks noChangeArrowheads="1"/>
          </p:cNvSpPr>
          <p:nvPr/>
        </p:nvSpPr>
        <p:spPr bwMode="auto">
          <a:xfrm>
            <a:off x="3098800" y="3890963"/>
            <a:ext cx="5540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57" name="文本框 345"/>
          <p:cNvSpPr txBox="1">
            <a:spLocks noChangeArrowheads="1"/>
          </p:cNvSpPr>
          <p:nvPr/>
        </p:nvSpPr>
        <p:spPr bwMode="auto">
          <a:xfrm>
            <a:off x="4703763" y="727075"/>
            <a:ext cx="5540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58" name="文本框 345"/>
          <p:cNvSpPr txBox="1">
            <a:spLocks noChangeArrowheads="1"/>
          </p:cNvSpPr>
          <p:nvPr/>
        </p:nvSpPr>
        <p:spPr bwMode="auto">
          <a:xfrm>
            <a:off x="5981700" y="687388"/>
            <a:ext cx="5524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59" name="文本框 345"/>
          <p:cNvSpPr txBox="1">
            <a:spLocks noChangeArrowheads="1"/>
          </p:cNvSpPr>
          <p:nvPr/>
        </p:nvSpPr>
        <p:spPr bwMode="auto">
          <a:xfrm>
            <a:off x="7323138" y="1843088"/>
            <a:ext cx="554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16A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60" name="文本框 345"/>
          <p:cNvSpPr txBox="1">
            <a:spLocks noChangeArrowheads="1"/>
          </p:cNvSpPr>
          <p:nvPr/>
        </p:nvSpPr>
        <p:spPr bwMode="auto">
          <a:xfrm>
            <a:off x="7315200" y="4879975"/>
            <a:ext cx="5540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16A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61" name="文本框 345"/>
          <p:cNvSpPr txBox="1">
            <a:spLocks noChangeArrowheads="1"/>
          </p:cNvSpPr>
          <p:nvPr/>
        </p:nvSpPr>
        <p:spPr bwMode="auto">
          <a:xfrm>
            <a:off x="7312025" y="3206750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62" name="文本框 345"/>
          <p:cNvSpPr txBox="1">
            <a:spLocks noChangeArrowheads="1"/>
          </p:cNvSpPr>
          <p:nvPr/>
        </p:nvSpPr>
        <p:spPr bwMode="auto">
          <a:xfrm>
            <a:off x="7324725" y="3509963"/>
            <a:ext cx="5540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63" name="文本框 345"/>
          <p:cNvSpPr txBox="1">
            <a:spLocks noChangeArrowheads="1"/>
          </p:cNvSpPr>
          <p:nvPr/>
        </p:nvSpPr>
        <p:spPr bwMode="auto">
          <a:xfrm>
            <a:off x="7394575" y="3778250"/>
            <a:ext cx="43815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16A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64" name="文本框 345"/>
          <p:cNvSpPr txBox="1">
            <a:spLocks noChangeArrowheads="1"/>
          </p:cNvSpPr>
          <p:nvPr/>
        </p:nvSpPr>
        <p:spPr bwMode="auto">
          <a:xfrm>
            <a:off x="7331075" y="4076700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65" name="文本框 345"/>
          <p:cNvSpPr txBox="1">
            <a:spLocks noChangeArrowheads="1"/>
          </p:cNvSpPr>
          <p:nvPr/>
        </p:nvSpPr>
        <p:spPr bwMode="auto">
          <a:xfrm>
            <a:off x="4946650" y="3190875"/>
            <a:ext cx="5524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66" name="文本框 345"/>
          <p:cNvSpPr txBox="1">
            <a:spLocks noChangeArrowheads="1"/>
          </p:cNvSpPr>
          <p:nvPr/>
        </p:nvSpPr>
        <p:spPr bwMode="auto">
          <a:xfrm>
            <a:off x="7307263" y="5240338"/>
            <a:ext cx="554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16A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67" name="文本框 345"/>
          <p:cNvSpPr txBox="1">
            <a:spLocks noChangeArrowheads="1"/>
          </p:cNvSpPr>
          <p:nvPr/>
        </p:nvSpPr>
        <p:spPr bwMode="auto">
          <a:xfrm>
            <a:off x="7300913" y="5634038"/>
            <a:ext cx="5540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16A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68" name="文本框 345"/>
          <p:cNvSpPr txBox="1">
            <a:spLocks noChangeArrowheads="1"/>
          </p:cNvSpPr>
          <p:nvPr/>
        </p:nvSpPr>
        <p:spPr bwMode="auto">
          <a:xfrm>
            <a:off x="4900613" y="6340475"/>
            <a:ext cx="5540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69" name="文本框 345"/>
          <p:cNvSpPr txBox="1">
            <a:spLocks noChangeArrowheads="1"/>
          </p:cNvSpPr>
          <p:nvPr/>
        </p:nvSpPr>
        <p:spPr bwMode="auto">
          <a:xfrm>
            <a:off x="5600700" y="6340475"/>
            <a:ext cx="5540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70" name="文本框 345"/>
          <p:cNvSpPr txBox="1">
            <a:spLocks noChangeArrowheads="1"/>
          </p:cNvSpPr>
          <p:nvPr/>
        </p:nvSpPr>
        <p:spPr bwMode="auto">
          <a:xfrm>
            <a:off x="6408738" y="6334125"/>
            <a:ext cx="5540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71" name="文本框 345"/>
          <p:cNvSpPr txBox="1">
            <a:spLocks noChangeArrowheads="1"/>
          </p:cNvSpPr>
          <p:nvPr/>
        </p:nvSpPr>
        <p:spPr bwMode="auto">
          <a:xfrm>
            <a:off x="4948238" y="2611438"/>
            <a:ext cx="5540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72" name="文本框 345"/>
          <p:cNvSpPr txBox="1">
            <a:spLocks noChangeArrowheads="1"/>
          </p:cNvSpPr>
          <p:nvPr/>
        </p:nvSpPr>
        <p:spPr bwMode="auto">
          <a:xfrm>
            <a:off x="7331075" y="2379663"/>
            <a:ext cx="5540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4173" name="文本框 345"/>
          <p:cNvSpPr txBox="1">
            <a:spLocks noChangeArrowheads="1"/>
          </p:cNvSpPr>
          <p:nvPr/>
        </p:nvSpPr>
        <p:spPr bwMode="auto">
          <a:xfrm>
            <a:off x="4959350" y="3929063"/>
            <a:ext cx="5540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grpSp>
        <p:nvGrpSpPr>
          <p:cNvPr id="4174" name="Group 15"/>
          <p:cNvGrpSpPr/>
          <p:nvPr/>
        </p:nvGrpSpPr>
        <p:grpSpPr bwMode="auto">
          <a:xfrm>
            <a:off x="5762625" y="3719513"/>
            <a:ext cx="241300" cy="242887"/>
            <a:chOff x="4991" y="7874"/>
            <a:chExt cx="230" cy="230"/>
          </a:xfrm>
        </p:grpSpPr>
        <p:sp>
          <p:nvSpPr>
            <p:cNvPr id="4262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63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64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5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6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7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75" name="Group 15"/>
          <p:cNvGrpSpPr/>
          <p:nvPr/>
        </p:nvGrpSpPr>
        <p:grpSpPr bwMode="auto">
          <a:xfrm>
            <a:off x="6410325" y="3719513"/>
            <a:ext cx="241300" cy="242887"/>
            <a:chOff x="4991" y="7874"/>
            <a:chExt cx="230" cy="230"/>
          </a:xfrm>
        </p:grpSpPr>
        <p:sp>
          <p:nvSpPr>
            <p:cNvPr id="4256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57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58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9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0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1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76" name="Group 15"/>
          <p:cNvGrpSpPr/>
          <p:nvPr/>
        </p:nvGrpSpPr>
        <p:grpSpPr bwMode="auto">
          <a:xfrm>
            <a:off x="4465638" y="5091113"/>
            <a:ext cx="242887" cy="241300"/>
            <a:chOff x="4991" y="7874"/>
            <a:chExt cx="230" cy="230"/>
          </a:xfrm>
        </p:grpSpPr>
        <p:sp>
          <p:nvSpPr>
            <p:cNvPr id="4250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51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52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5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77" name="Group 15"/>
          <p:cNvGrpSpPr/>
          <p:nvPr/>
        </p:nvGrpSpPr>
        <p:grpSpPr bwMode="auto">
          <a:xfrm>
            <a:off x="5126038" y="5091113"/>
            <a:ext cx="242887" cy="241300"/>
            <a:chOff x="4991" y="7874"/>
            <a:chExt cx="230" cy="230"/>
          </a:xfrm>
        </p:grpSpPr>
        <p:sp>
          <p:nvSpPr>
            <p:cNvPr id="4244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45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46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78" name="Group 15"/>
          <p:cNvGrpSpPr/>
          <p:nvPr/>
        </p:nvGrpSpPr>
        <p:grpSpPr bwMode="auto">
          <a:xfrm>
            <a:off x="5753100" y="1987550"/>
            <a:ext cx="242888" cy="242888"/>
            <a:chOff x="4991" y="7874"/>
            <a:chExt cx="230" cy="230"/>
          </a:xfrm>
        </p:grpSpPr>
        <p:sp>
          <p:nvSpPr>
            <p:cNvPr id="4238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39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40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3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79" name="Group 15"/>
          <p:cNvGrpSpPr/>
          <p:nvPr/>
        </p:nvGrpSpPr>
        <p:grpSpPr bwMode="auto">
          <a:xfrm>
            <a:off x="5114925" y="3719513"/>
            <a:ext cx="241300" cy="242887"/>
            <a:chOff x="4991" y="7874"/>
            <a:chExt cx="230" cy="230"/>
          </a:xfrm>
        </p:grpSpPr>
        <p:sp>
          <p:nvSpPr>
            <p:cNvPr id="4232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33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34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80" name="Group 15"/>
          <p:cNvGrpSpPr/>
          <p:nvPr/>
        </p:nvGrpSpPr>
        <p:grpSpPr bwMode="auto">
          <a:xfrm>
            <a:off x="5786438" y="5091113"/>
            <a:ext cx="242887" cy="241300"/>
            <a:chOff x="4991" y="7874"/>
            <a:chExt cx="230" cy="230"/>
          </a:xfrm>
        </p:grpSpPr>
        <p:sp>
          <p:nvSpPr>
            <p:cNvPr id="4226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27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28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81" name="Group 15"/>
          <p:cNvGrpSpPr/>
          <p:nvPr/>
        </p:nvGrpSpPr>
        <p:grpSpPr bwMode="auto">
          <a:xfrm>
            <a:off x="6445250" y="5091113"/>
            <a:ext cx="242888" cy="241300"/>
            <a:chOff x="4991" y="7874"/>
            <a:chExt cx="230" cy="230"/>
          </a:xfrm>
        </p:grpSpPr>
        <p:sp>
          <p:nvSpPr>
            <p:cNvPr id="4220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21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4222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18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113" y="6210300"/>
            <a:ext cx="171450" cy="14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888" y="5638800"/>
            <a:ext cx="147637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1" name="直接连接符 270"/>
          <p:cNvCxnSpPr/>
          <p:nvPr/>
        </p:nvCxnSpPr>
        <p:spPr>
          <a:xfrm>
            <a:off x="7289800" y="5472113"/>
            <a:ext cx="742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85" name="Group 2"/>
          <p:cNvGrpSpPr/>
          <p:nvPr/>
        </p:nvGrpSpPr>
        <p:grpSpPr bwMode="auto">
          <a:xfrm>
            <a:off x="3535363" y="5645150"/>
            <a:ext cx="242887" cy="301625"/>
            <a:chOff x="933" y="6926"/>
            <a:chExt cx="230" cy="285"/>
          </a:xfrm>
        </p:grpSpPr>
        <p:sp>
          <p:nvSpPr>
            <p:cNvPr id="4216" name="Freeform 16"/>
            <p:cNvSpPr>
              <a:spLocks noChangeArrowheads="1"/>
            </p:cNvSpPr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92 w 756"/>
                <a:gd name="T1" fmla="*/ 0 h 946"/>
                <a:gd name="T2" fmla="*/ 230 w 756"/>
                <a:gd name="T3" fmla="*/ 38 h 946"/>
                <a:gd name="T4" fmla="*/ 230 w 756"/>
                <a:gd name="T5" fmla="*/ 247 h 946"/>
                <a:gd name="T6" fmla="*/ 192 w 756"/>
                <a:gd name="T7" fmla="*/ 285 h 946"/>
                <a:gd name="T8" fmla="*/ 38 w 756"/>
                <a:gd name="T9" fmla="*/ 285 h 946"/>
                <a:gd name="T10" fmla="*/ 0 w 756"/>
                <a:gd name="T11" fmla="*/ 247 h 946"/>
                <a:gd name="T12" fmla="*/ 0 w 756"/>
                <a:gd name="T13" fmla="*/ 38 h 946"/>
                <a:gd name="T14" fmla="*/ 38 w 756"/>
                <a:gd name="T15" fmla="*/ 0 h 946"/>
                <a:gd name="T16" fmla="*/ 192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217" name="Group 4"/>
            <p:cNvGrpSpPr/>
            <p:nvPr/>
          </p:nvGrpSpPr>
          <p:grpSpPr bwMode="auto">
            <a:xfrm>
              <a:off x="1009" y="7079"/>
              <a:ext cx="67" cy="58"/>
              <a:chOff x="1514" y="9004"/>
              <a:chExt cx="67" cy="58"/>
            </a:xfrm>
          </p:grpSpPr>
          <p:sp>
            <p:nvSpPr>
              <p:cNvPr id="4218" name="Freeform 14"/>
              <p:cNvSpPr>
                <a:spLocks noChangeArrowheads="1"/>
              </p:cNvSpPr>
              <p:nvPr/>
            </p:nvSpPr>
            <p:spPr bwMode="auto">
              <a:xfrm>
                <a:off x="1514" y="9005"/>
                <a:ext cx="67" cy="57"/>
              </a:xfrm>
              <a:custGeom>
                <a:avLst/>
                <a:gdLst>
                  <a:gd name="T0" fmla="*/ 34 w 68"/>
                  <a:gd name="T1" fmla="*/ 57 h 57"/>
                  <a:gd name="T2" fmla="*/ 25 w 68"/>
                  <a:gd name="T3" fmla="*/ 46 h 57"/>
                  <a:gd name="T4" fmla="*/ 10 w 68"/>
                  <a:gd name="T5" fmla="*/ 48 h 57"/>
                  <a:gd name="T6" fmla="*/ 13 w 68"/>
                  <a:gd name="T7" fmla="*/ 36 h 57"/>
                  <a:gd name="T8" fmla="*/ 0 w 68"/>
                  <a:gd name="T9" fmla="*/ 28 h 57"/>
                  <a:gd name="T10" fmla="*/ 13 w 68"/>
                  <a:gd name="T11" fmla="*/ 21 h 57"/>
                  <a:gd name="T12" fmla="*/ 10 w 68"/>
                  <a:gd name="T13" fmla="*/ 8 h 57"/>
                  <a:gd name="T14" fmla="*/ 25 w 68"/>
                  <a:gd name="T15" fmla="*/ 10 h 57"/>
                  <a:gd name="T16" fmla="*/ 34 w 68"/>
                  <a:gd name="T17" fmla="*/ 0 h 57"/>
                  <a:gd name="T18" fmla="*/ 42 w 68"/>
                  <a:gd name="T19" fmla="*/ 10 h 57"/>
                  <a:gd name="T20" fmla="*/ 57 w 68"/>
                  <a:gd name="T21" fmla="*/ 8 h 57"/>
                  <a:gd name="T22" fmla="*/ 55 w 68"/>
                  <a:gd name="T23" fmla="*/ 21 h 57"/>
                  <a:gd name="T24" fmla="*/ 67 w 68"/>
                  <a:gd name="T25" fmla="*/ 28 h 57"/>
                  <a:gd name="T26" fmla="*/ 55 w 68"/>
                  <a:gd name="T27" fmla="*/ 36 h 57"/>
                  <a:gd name="T28" fmla="*/ 57 w 68"/>
                  <a:gd name="T29" fmla="*/ 48 h 57"/>
                  <a:gd name="T30" fmla="*/ 42 w 68"/>
                  <a:gd name="T31" fmla="*/ 46 h 57"/>
                  <a:gd name="T32" fmla="*/ 34 w 68"/>
                  <a:gd name="T33" fmla="*/ 57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9" name="Freeform 15"/>
              <p:cNvSpPr>
                <a:spLocks noChangeArrowheads="1"/>
              </p:cNvSpPr>
              <p:nvPr/>
            </p:nvSpPr>
            <p:spPr bwMode="auto">
              <a:xfrm>
                <a:off x="1514" y="9004"/>
                <a:ext cx="67" cy="57"/>
              </a:xfrm>
              <a:custGeom>
                <a:avLst/>
                <a:gdLst>
                  <a:gd name="T0" fmla="*/ 34 w 68"/>
                  <a:gd name="T1" fmla="*/ 57 h 57"/>
                  <a:gd name="T2" fmla="*/ 25 w 68"/>
                  <a:gd name="T3" fmla="*/ 46 h 57"/>
                  <a:gd name="T4" fmla="*/ 10 w 68"/>
                  <a:gd name="T5" fmla="*/ 48 h 57"/>
                  <a:gd name="T6" fmla="*/ 13 w 68"/>
                  <a:gd name="T7" fmla="*/ 36 h 57"/>
                  <a:gd name="T8" fmla="*/ 0 w 68"/>
                  <a:gd name="T9" fmla="*/ 28 h 57"/>
                  <a:gd name="T10" fmla="*/ 13 w 68"/>
                  <a:gd name="T11" fmla="*/ 21 h 57"/>
                  <a:gd name="T12" fmla="*/ 10 w 68"/>
                  <a:gd name="T13" fmla="*/ 8 h 57"/>
                  <a:gd name="T14" fmla="*/ 25 w 68"/>
                  <a:gd name="T15" fmla="*/ 10 h 57"/>
                  <a:gd name="T16" fmla="*/ 34 w 68"/>
                  <a:gd name="T17" fmla="*/ 0 h 57"/>
                  <a:gd name="T18" fmla="*/ 42 w 68"/>
                  <a:gd name="T19" fmla="*/ 10 h 57"/>
                  <a:gd name="T20" fmla="*/ 57 w 68"/>
                  <a:gd name="T21" fmla="*/ 8 h 57"/>
                  <a:gd name="T22" fmla="*/ 55 w 68"/>
                  <a:gd name="T23" fmla="*/ 21 h 57"/>
                  <a:gd name="T24" fmla="*/ 67 w 68"/>
                  <a:gd name="T25" fmla="*/ 28 h 57"/>
                  <a:gd name="T26" fmla="*/ 55 w 68"/>
                  <a:gd name="T27" fmla="*/ 36 h 57"/>
                  <a:gd name="T28" fmla="*/ 57 w 68"/>
                  <a:gd name="T29" fmla="*/ 48 h 57"/>
                  <a:gd name="T30" fmla="*/ 42 w 68"/>
                  <a:gd name="T31" fmla="*/ 46 h 57"/>
                  <a:gd name="T32" fmla="*/ 34 w 68"/>
                  <a:gd name="T33" fmla="*/ 57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186" name="Group 7"/>
          <p:cNvGrpSpPr/>
          <p:nvPr/>
        </p:nvGrpSpPr>
        <p:grpSpPr bwMode="auto">
          <a:xfrm>
            <a:off x="3541713" y="5535613"/>
            <a:ext cx="71437" cy="65087"/>
            <a:chOff x="1514" y="8964"/>
            <a:chExt cx="67" cy="62"/>
          </a:xfrm>
        </p:grpSpPr>
        <p:sp>
          <p:nvSpPr>
            <p:cNvPr id="4214" name="Freeform 14"/>
            <p:cNvSpPr>
              <a:spLocks noChangeArrowheads="1"/>
            </p:cNvSpPr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34 w 68"/>
                <a:gd name="T1" fmla="*/ 57 h 57"/>
                <a:gd name="T2" fmla="*/ 25 w 68"/>
                <a:gd name="T3" fmla="*/ 46 h 57"/>
                <a:gd name="T4" fmla="*/ 10 w 68"/>
                <a:gd name="T5" fmla="*/ 48 h 57"/>
                <a:gd name="T6" fmla="*/ 13 w 68"/>
                <a:gd name="T7" fmla="*/ 36 h 57"/>
                <a:gd name="T8" fmla="*/ 0 w 68"/>
                <a:gd name="T9" fmla="*/ 28 h 57"/>
                <a:gd name="T10" fmla="*/ 13 w 68"/>
                <a:gd name="T11" fmla="*/ 21 h 57"/>
                <a:gd name="T12" fmla="*/ 10 w 68"/>
                <a:gd name="T13" fmla="*/ 8 h 57"/>
                <a:gd name="T14" fmla="*/ 25 w 68"/>
                <a:gd name="T15" fmla="*/ 10 h 57"/>
                <a:gd name="T16" fmla="*/ 34 w 68"/>
                <a:gd name="T17" fmla="*/ 0 h 57"/>
                <a:gd name="T18" fmla="*/ 42 w 68"/>
                <a:gd name="T19" fmla="*/ 10 h 57"/>
                <a:gd name="T20" fmla="*/ 57 w 68"/>
                <a:gd name="T21" fmla="*/ 8 h 57"/>
                <a:gd name="T22" fmla="*/ 55 w 68"/>
                <a:gd name="T23" fmla="*/ 21 h 57"/>
                <a:gd name="T24" fmla="*/ 67 w 68"/>
                <a:gd name="T25" fmla="*/ 28 h 57"/>
                <a:gd name="T26" fmla="*/ 55 w 68"/>
                <a:gd name="T27" fmla="*/ 36 h 57"/>
                <a:gd name="T28" fmla="*/ 57 w 68"/>
                <a:gd name="T29" fmla="*/ 48 h 57"/>
                <a:gd name="T30" fmla="*/ 42 w 68"/>
                <a:gd name="T31" fmla="*/ 46 h 57"/>
                <a:gd name="T32" fmla="*/ 34 w 68"/>
                <a:gd name="T33" fmla="*/ 57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15"/>
            <p:cNvSpPr>
              <a:spLocks noChangeArrowheads="1"/>
            </p:cNvSpPr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34 w 68"/>
                <a:gd name="T1" fmla="*/ 57 h 57"/>
                <a:gd name="T2" fmla="*/ 25 w 68"/>
                <a:gd name="T3" fmla="*/ 46 h 57"/>
                <a:gd name="T4" fmla="*/ 10 w 68"/>
                <a:gd name="T5" fmla="*/ 48 h 57"/>
                <a:gd name="T6" fmla="*/ 13 w 68"/>
                <a:gd name="T7" fmla="*/ 36 h 57"/>
                <a:gd name="T8" fmla="*/ 0 w 68"/>
                <a:gd name="T9" fmla="*/ 28 h 57"/>
                <a:gd name="T10" fmla="*/ 13 w 68"/>
                <a:gd name="T11" fmla="*/ 21 h 57"/>
                <a:gd name="T12" fmla="*/ 10 w 68"/>
                <a:gd name="T13" fmla="*/ 8 h 57"/>
                <a:gd name="T14" fmla="*/ 25 w 68"/>
                <a:gd name="T15" fmla="*/ 10 h 57"/>
                <a:gd name="T16" fmla="*/ 34 w 68"/>
                <a:gd name="T17" fmla="*/ 0 h 57"/>
                <a:gd name="T18" fmla="*/ 42 w 68"/>
                <a:gd name="T19" fmla="*/ 10 h 57"/>
                <a:gd name="T20" fmla="*/ 57 w 68"/>
                <a:gd name="T21" fmla="*/ 8 h 57"/>
                <a:gd name="T22" fmla="*/ 55 w 68"/>
                <a:gd name="T23" fmla="*/ 21 h 57"/>
                <a:gd name="T24" fmla="*/ 67 w 68"/>
                <a:gd name="T25" fmla="*/ 28 h 57"/>
                <a:gd name="T26" fmla="*/ 55 w 68"/>
                <a:gd name="T27" fmla="*/ 36 h 57"/>
                <a:gd name="T28" fmla="*/ 57 w 68"/>
                <a:gd name="T29" fmla="*/ 48 h 57"/>
                <a:gd name="T30" fmla="*/ 42 w 68"/>
                <a:gd name="T31" fmla="*/ 46 h 57"/>
                <a:gd name="T32" fmla="*/ 34 w 68"/>
                <a:gd name="T33" fmla="*/ 57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87" name="Group 2"/>
          <p:cNvGrpSpPr/>
          <p:nvPr/>
        </p:nvGrpSpPr>
        <p:grpSpPr bwMode="auto">
          <a:xfrm>
            <a:off x="377825" y="1017588"/>
            <a:ext cx="242888" cy="301625"/>
            <a:chOff x="933" y="6926"/>
            <a:chExt cx="230" cy="285"/>
          </a:xfrm>
        </p:grpSpPr>
        <p:sp>
          <p:nvSpPr>
            <p:cNvPr id="4210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37175 w 756"/>
                <a:gd name="T1" fmla="*/ 0 h 946"/>
                <a:gd name="T2" fmla="*/ 44610 w 756"/>
                <a:gd name="T3" fmla="*/ 7261 h 946"/>
                <a:gd name="T4" fmla="*/ 44610 w 756"/>
                <a:gd name="T5" fmla="*/ 47258 h 946"/>
                <a:gd name="T6" fmla="*/ 37175 w 756"/>
                <a:gd name="T7" fmla="*/ 54519 h 946"/>
                <a:gd name="T8" fmla="*/ 7435 w 756"/>
                <a:gd name="T9" fmla="*/ 54519 h 946"/>
                <a:gd name="T10" fmla="*/ 0 w 756"/>
                <a:gd name="T11" fmla="*/ 47258 h 946"/>
                <a:gd name="T12" fmla="*/ 0 w 756"/>
                <a:gd name="T13" fmla="*/ 7261 h 946"/>
                <a:gd name="T14" fmla="*/ 7435 w 756"/>
                <a:gd name="T15" fmla="*/ 0 h 946"/>
                <a:gd name="T16" fmla="*/ 37175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211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4212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265 w 68"/>
                  <a:gd name="T1" fmla="*/ 36193 h 57"/>
                  <a:gd name="T2" fmla="*/ 15636 w 68"/>
                  <a:gd name="T3" fmla="*/ 29208 h 57"/>
                  <a:gd name="T4" fmla="*/ 6255 w 68"/>
                  <a:gd name="T5" fmla="*/ 30478 h 57"/>
                  <a:gd name="T6" fmla="*/ 8131 w 68"/>
                  <a:gd name="T7" fmla="*/ 22859 h 57"/>
                  <a:gd name="T8" fmla="*/ 0 w 68"/>
                  <a:gd name="T9" fmla="*/ 17779 h 57"/>
                  <a:gd name="T10" fmla="*/ 8131 w 68"/>
                  <a:gd name="T11" fmla="*/ 13334 h 57"/>
                  <a:gd name="T12" fmla="*/ 6255 w 68"/>
                  <a:gd name="T13" fmla="*/ 5080 h 57"/>
                  <a:gd name="T14" fmla="*/ 15636 w 68"/>
                  <a:gd name="T15" fmla="*/ 6350 h 57"/>
                  <a:gd name="T16" fmla="*/ 21265 w 68"/>
                  <a:gd name="T17" fmla="*/ 0 h 57"/>
                  <a:gd name="T18" fmla="*/ 26894 w 68"/>
                  <a:gd name="T19" fmla="*/ 6350 h 57"/>
                  <a:gd name="T20" fmla="*/ 36275 w 68"/>
                  <a:gd name="T21" fmla="*/ 5080 h 57"/>
                  <a:gd name="T22" fmla="*/ 35024 w 68"/>
                  <a:gd name="T23" fmla="*/ 13334 h 57"/>
                  <a:gd name="T24" fmla="*/ 42529 w 68"/>
                  <a:gd name="T25" fmla="*/ 17779 h 57"/>
                  <a:gd name="T26" fmla="*/ 35024 w 68"/>
                  <a:gd name="T27" fmla="*/ 22859 h 57"/>
                  <a:gd name="T28" fmla="*/ 36275 w 68"/>
                  <a:gd name="T29" fmla="*/ 30478 h 57"/>
                  <a:gd name="T30" fmla="*/ 26894 w 68"/>
                  <a:gd name="T31" fmla="*/ 29208 h 57"/>
                  <a:gd name="T32" fmla="*/ 21265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13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265 w 68"/>
                  <a:gd name="T1" fmla="*/ 36193 h 57"/>
                  <a:gd name="T2" fmla="*/ 15636 w 68"/>
                  <a:gd name="T3" fmla="*/ 29208 h 57"/>
                  <a:gd name="T4" fmla="*/ 6255 w 68"/>
                  <a:gd name="T5" fmla="*/ 30478 h 57"/>
                  <a:gd name="T6" fmla="*/ 8131 w 68"/>
                  <a:gd name="T7" fmla="*/ 22859 h 57"/>
                  <a:gd name="T8" fmla="*/ 0 w 68"/>
                  <a:gd name="T9" fmla="*/ 17779 h 57"/>
                  <a:gd name="T10" fmla="*/ 8131 w 68"/>
                  <a:gd name="T11" fmla="*/ 13334 h 57"/>
                  <a:gd name="T12" fmla="*/ 6255 w 68"/>
                  <a:gd name="T13" fmla="*/ 5080 h 57"/>
                  <a:gd name="T14" fmla="*/ 15636 w 68"/>
                  <a:gd name="T15" fmla="*/ 6350 h 57"/>
                  <a:gd name="T16" fmla="*/ 21265 w 68"/>
                  <a:gd name="T17" fmla="*/ 0 h 57"/>
                  <a:gd name="T18" fmla="*/ 26894 w 68"/>
                  <a:gd name="T19" fmla="*/ 6350 h 57"/>
                  <a:gd name="T20" fmla="*/ 36275 w 68"/>
                  <a:gd name="T21" fmla="*/ 5080 h 57"/>
                  <a:gd name="T22" fmla="*/ 35024 w 68"/>
                  <a:gd name="T23" fmla="*/ 13334 h 57"/>
                  <a:gd name="T24" fmla="*/ 42529 w 68"/>
                  <a:gd name="T25" fmla="*/ 17779 h 57"/>
                  <a:gd name="T26" fmla="*/ 35024 w 68"/>
                  <a:gd name="T27" fmla="*/ 22859 h 57"/>
                  <a:gd name="T28" fmla="*/ 36275 w 68"/>
                  <a:gd name="T29" fmla="*/ 30478 h 57"/>
                  <a:gd name="T30" fmla="*/ 26894 w 68"/>
                  <a:gd name="T31" fmla="*/ 29208 h 57"/>
                  <a:gd name="T32" fmla="*/ 21265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188" name="Group 7"/>
          <p:cNvGrpSpPr/>
          <p:nvPr/>
        </p:nvGrpSpPr>
        <p:grpSpPr bwMode="auto">
          <a:xfrm>
            <a:off x="450850" y="1489075"/>
            <a:ext cx="71438" cy="66675"/>
            <a:chOff x="1514" y="8964"/>
            <a:chExt cx="67" cy="62"/>
          </a:xfrm>
        </p:grpSpPr>
        <p:sp>
          <p:nvSpPr>
            <p:cNvPr id="4208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265 w 68"/>
                <a:gd name="T1" fmla="*/ 36193 h 57"/>
                <a:gd name="T2" fmla="*/ 15636 w 68"/>
                <a:gd name="T3" fmla="*/ 29208 h 57"/>
                <a:gd name="T4" fmla="*/ 6255 w 68"/>
                <a:gd name="T5" fmla="*/ 30478 h 57"/>
                <a:gd name="T6" fmla="*/ 8131 w 68"/>
                <a:gd name="T7" fmla="*/ 22859 h 57"/>
                <a:gd name="T8" fmla="*/ 0 w 68"/>
                <a:gd name="T9" fmla="*/ 17779 h 57"/>
                <a:gd name="T10" fmla="*/ 8131 w 68"/>
                <a:gd name="T11" fmla="*/ 13334 h 57"/>
                <a:gd name="T12" fmla="*/ 6255 w 68"/>
                <a:gd name="T13" fmla="*/ 5080 h 57"/>
                <a:gd name="T14" fmla="*/ 15636 w 68"/>
                <a:gd name="T15" fmla="*/ 6350 h 57"/>
                <a:gd name="T16" fmla="*/ 21265 w 68"/>
                <a:gd name="T17" fmla="*/ 0 h 57"/>
                <a:gd name="T18" fmla="*/ 26894 w 68"/>
                <a:gd name="T19" fmla="*/ 6350 h 57"/>
                <a:gd name="T20" fmla="*/ 36275 w 68"/>
                <a:gd name="T21" fmla="*/ 5080 h 57"/>
                <a:gd name="T22" fmla="*/ 35024 w 68"/>
                <a:gd name="T23" fmla="*/ 13334 h 57"/>
                <a:gd name="T24" fmla="*/ 42529 w 68"/>
                <a:gd name="T25" fmla="*/ 17779 h 57"/>
                <a:gd name="T26" fmla="*/ 35024 w 68"/>
                <a:gd name="T27" fmla="*/ 22859 h 57"/>
                <a:gd name="T28" fmla="*/ 36275 w 68"/>
                <a:gd name="T29" fmla="*/ 30478 h 57"/>
                <a:gd name="T30" fmla="*/ 26894 w 68"/>
                <a:gd name="T31" fmla="*/ 29208 h 57"/>
                <a:gd name="T32" fmla="*/ 21265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265 w 68"/>
                <a:gd name="T1" fmla="*/ 36193 h 57"/>
                <a:gd name="T2" fmla="*/ 15636 w 68"/>
                <a:gd name="T3" fmla="*/ 29208 h 57"/>
                <a:gd name="T4" fmla="*/ 6255 w 68"/>
                <a:gd name="T5" fmla="*/ 30478 h 57"/>
                <a:gd name="T6" fmla="*/ 8131 w 68"/>
                <a:gd name="T7" fmla="*/ 22859 h 57"/>
                <a:gd name="T8" fmla="*/ 0 w 68"/>
                <a:gd name="T9" fmla="*/ 17779 h 57"/>
                <a:gd name="T10" fmla="*/ 8131 w 68"/>
                <a:gd name="T11" fmla="*/ 13334 h 57"/>
                <a:gd name="T12" fmla="*/ 6255 w 68"/>
                <a:gd name="T13" fmla="*/ 5080 h 57"/>
                <a:gd name="T14" fmla="*/ 15636 w 68"/>
                <a:gd name="T15" fmla="*/ 6350 h 57"/>
                <a:gd name="T16" fmla="*/ 21265 w 68"/>
                <a:gd name="T17" fmla="*/ 0 h 57"/>
                <a:gd name="T18" fmla="*/ 26894 w 68"/>
                <a:gd name="T19" fmla="*/ 6350 h 57"/>
                <a:gd name="T20" fmla="*/ 36275 w 68"/>
                <a:gd name="T21" fmla="*/ 5080 h 57"/>
                <a:gd name="T22" fmla="*/ 35024 w 68"/>
                <a:gd name="T23" fmla="*/ 13334 h 57"/>
                <a:gd name="T24" fmla="*/ 42529 w 68"/>
                <a:gd name="T25" fmla="*/ 17779 h 57"/>
                <a:gd name="T26" fmla="*/ 35024 w 68"/>
                <a:gd name="T27" fmla="*/ 22859 h 57"/>
                <a:gd name="T28" fmla="*/ 36275 w 68"/>
                <a:gd name="T29" fmla="*/ 30478 h 57"/>
                <a:gd name="T30" fmla="*/ 26894 w 68"/>
                <a:gd name="T31" fmla="*/ 29208 h 57"/>
                <a:gd name="T32" fmla="*/ 21265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18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62125"/>
            <a:ext cx="173037" cy="14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0" name="图片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2122488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91" name="Group 12"/>
          <p:cNvGrpSpPr/>
          <p:nvPr/>
        </p:nvGrpSpPr>
        <p:grpSpPr bwMode="auto">
          <a:xfrm>
            <a:off x="385763" y="2465388"/>
            <a:ext cx="182562" cy="179387"/>
            <a:chOff x="1808" y="10942"/>
            <a:chExt cx="173" cy="170"/>
          </a:xfrm>
        </p:grpSpPr>
        <p:sp>
          <p:nvSpPr>
            <p:cNvPr id="4206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207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92" name="Group 15"/>
          <p:cNvGrpSpPr/>
          <p:nvPr/>
        </p:nvGrpSpPr>
        <p:grpSpPr bwMode="auto">
          <a:xfrm>
            <a:off x="365125" y="2773363"/>
            <a:ext cx="242888" cy="242887"/>
            <a:chOff x="4991" y="7874"/>
            <a:chExt cx="230" cy="230"/>
          </a:xfrm>
        </p:grpSpPr>
        <p:sp>
          <p:nvSpPr>
            <p:cNvPr id="4200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201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202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93" name="テキスト ボックス 24"/>
          <p:cNvSpPr txBox="1">
            <a:spLocks noChangeArrowheads="1"/>
          </p:cNvSpPr>
          <p:nvPr/>
        </p:nvSpPr>
        <p:spPr bwMode="auto">
          <a:xfrm>
            <a:off x="793750" y="2708275"/>
            <a:ext cx="11207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2000">
                <a:latin typeface="宋体" panose="02010600030101010101" pitchFamily="2" charset="-122"/>
              </a:rPr>
              <a:t>通风</a:t>
            </a:r>
            <a:endParaRPr lang="zh-CN" altLang="zh-CN" sz="2000">
              <a:latin typeface="宋体" panose="02010600030101010101" pitchFamily="2" charset="-122"/>
            </a:endParaRPr>
          </a:p>
        </p:txBody>
      </p:sp>
      <p:sp>
        <p:nvSpPr>
          <p:cNvPr id="4194" name="テキスト ボックス 24"/>
          <p:cNvSpPr txBox="1">
            <a:spLocks noChangeArrowheads="1"/>
          </p:cNvSpPr>
          <p:nvPr/>
        </p:nvSpPr>
        <p:spPr bwMode="auto">
          <a:xfrm>
            <a:off x="839788" y="2349500"/>
            <a:ext cx="11191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2000">
                <a:latin typeface="宋体" panose="02010600030101010101" pitchFamily="2" charset="-122"/>
              </a:rPr>
              <a:t>网线</a:t>
            </a:r>
            <a:endParaRPr lang="zh-CN" altLang="zh-CN" sz="2000">
              <a:latin typeface="宋体" panose="02010600030101010101" pitchFamily="2" charset="-122"/>
            </a:endParaRPr>
          </a:p>
        </p:txBody>
      </p:sp>
      <p:sp>
        <p:nvSpPr>
          <p:cNvPr id="4195" name="テキスト ボックス 24"/>
          <p:cNvSpPr txBox="1">
            <a:spLocks noChangeArrowheads="1"/>
          </p:cNvSpPr>
          <p:nvPr/>
        </p:nvSpPr>
        <p:spPr bwMode="auto">
          <a:xfrm>
            <a:off x="823913" y="1992313"/>
            <a:ext cx="20193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2000">
                <a:latin typeface="宋体" panose="02010600030101010101" pitchFamily="2" charset="-122"/>
              </a:rPr>
              <a:t>电源插座</a:t>
            </a:r>
            <a:r>
              <a:rPr lang="en-US" altLang="zh-CN" sz="2000">
                <a:latin typeface="宋体" panose="02010600030101010101" pitchFamily="2" charset="-122"/>
              </a:rPr>
              <a:t>380v</a:t>
            </a:r>
            <a:endParaRPr lang="zh-CN" altLang="zh-CN" sz="2000">
              <a:latin typeface="宋体" panose="02010600030101010101" pitchFamily="2" charset="-122"/>
            </a:endParaRPr>
          </a:p>
        </p:txBody>
      </p:sp>
      <p:sp>
        <p:nvSpPr>
          <p:cNvPr id="4196" name="テキスト ボックス 24"/>
          <p:cNvSpPr txBox="1">
            <a:spLocks noChangeArrowheads="1"/>
          </p:cNvSpPr>
          <p:nvPr/>
        </p:nvSpPr>
        <p:spPr bwMode="auto">
          <a:xfrm>
            <a:off x="823913" y="1639888"/>
            <a:ext cx="20193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2000">
                <a:latin typeface="宋体" panose="02010600030101010101" pitchFamily="2" charset="-122"/>
              </a:rPr>
              <a:t>电源插座</a:t>
            </a:r>
            <a:r>
              <a:rPr lang="en-US" altLang="zh-CN" sz="2000">
                <a:latin typeface="宋体" panose="02010600030101010101" pitchFamily="2" charset="-122"/>
              </a:rPr>
              <a:t>220v</a:t>
            </a:r>
            <a:endParaRPr lang="zh-CN" altLang="zh-CN" sz="2000">
              <a:latin typeface="宋体" panose="02010600030101010101" pitchFamily="2" charset="-122"/>
            </a:endParaRPr>
          </a:p>
        </p:txBody>
      </p:sp>
      <p:sp>
        <p:nvSpPr>
          <p:cNvPr id="4197" name="テキスト ボックス 24"/>
          <p:cNvSpPr txBox="1">
            <a:spLocks noChangeArrowheads="1"/>
          </p:cNvSpPr>
          <p:nvPr/>
        </p:nvSpPr>
        <p:spPr bwMode="auto">
          <a:xfrm>
            <a:off x="823913" y="1292225"/>
            <a:ext cx="201930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2000">
                <a:latin typeface="宋体" panose="02010600030101010101" pitchFamily="2" charset="-122"/>
              </a:rPr>
              <a:t>地漏</a:t>
            </a:r>
            <a:endParaRPr lang="zh-CN" altLang="zh-CN" sz="2000">
              <a:latin typeface="宋体" panose="02010600030101010101" pitchFamily="2" charset="-122"/>
            </a:endParaRPr>
          </a:p>
        </p:txBody>
      </p:sp>
      <p:sp>
        <p:nvSpPr>
          <p:cNvPr id="4198" name="テキスト ボックス 24"/>
          <p:cNvSpPr txBox="1">
            <a:spLocks noChangeArrowheads="1"/>
          </p:cNvSpPr>
          <p:nvPr/>
        </p:nvSpPr>
        <p:spPr bwMode="auto">
          <a:xfrm>
            <a:off x="823913" y="938213"/>
            <a:ext cx="20193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2000">
                <a:latin typeface="宋体" panose="02010600030101010101" pitchFamily="2" charset="-122"/>
              </a:rPr>
              <a:t>水池</a:t>
            </a:r>
            <a:endParaRPr lang="zh-CN" altLang="zh-CN" sz="2000">
              <a:latin typeface="宋体" panose="02010600030101010101" pitchFamily="2" charset="-122"/>
            </a:endParaRPr>
          </a:p>
        </p:txBody>
      </p:sp>
      <p:sp>
        <p:nvSpPr>
          <p:cNvPr id="4199" name="文本框 345"/>
          <p:cNvSpPr txBox="1">
            <a:spLocks noChangeArrowheads="1"/>
          </p:cNvSpPr>
          <p:nvPr/>
        </p:nvSpPr>
        <p:spPr bwMode="auto">
          <a:xfrm>
            <a:off x="3768725" y="6340475"/>
            <a:ext cx="5540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55255" y="4900930"/>
            <a:ext cx="91313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热水器（</a:t>
            </a:r>
            <a:r>
              <a:rPr lang="en-US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3000W</a:t>
            </a:r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endParaRPr lang="zh-CN" altLang="zh-CN" sz="1000" kern="100" dirty="0"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378825" y="5342255"/>
            <a:ext cx="91313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热水器（</a:t>
            </a:r>
            <a:r>
              <a:rPr lang="en-US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3000W</a:t>
            </a:r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endParaRPr lang="zh-CN" altLang="zh-CN" sz="1000" kern="100" dirty="0"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7854950" y="5732780"/>
            <a:ext cx="91313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热水器（</a:t>
            </a:r>
            <a:r>
              <a:rPr lang="en-US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3000W</a:t>
            </a:r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endParaRPr lang="zh-CN" altLang="zh-CN" sz="1000" kern="100" dirty="0"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94585" y="5705475"/>
            <a:ext cx="1071245" cy="2057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洗衣机（</a:t>
            </a:r>
            <a:r>
              <a:rPr lang="en-US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1000W</a:t>
            </a:r>
            <a:r>
              <a:rPr lang="zh-CN" altLang="en-US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 sz="1000" kern="100" dirty="0"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55255" y="3529330"/>
            <a:ext cx="2138680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全自动宠物烘干箱（</a:t>
            </a:r>
            <a:r>
              <a:rPr lang="en-US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2200W</a:t>
            </a:r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endParaRPr lang="zh-CN" altLang="zh-CN" sz="1000" kern="100" dirty="0"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7755255" y="4132580"/>
            <a:ext cx="2138680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全自动宠物烘干箱（</a:t>
            </a:r>
            <a:r>
              <a:rPr lang="en-US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2200W</a:t>
            </a:r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endParaRPr lang="zh-CN" altLang="zh-CN" sz="1000" kern="100" dirty="0"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7755255" y="3190875"/>
            <a:ext cx="2138680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全自动宠物烘干箱（</a:t>
            </a:r>
            <a:r>
              <a:rPr lang="en-US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2200W</a:t>
            </a:r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endParaRPr lang="zh-CN" altLang="zh-CN" sz="1000" kern="100" dirty="0"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54950" y="2379980"/>
            <a:ext cx="6096000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超声洁牙机（</a:t>
            </a:r>
            <a:r>
              <a:rPr lang="en-US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500W</a:t>
            </a:r>
            <a:r>
              <a:rPr lang="zh-CN" altLang="en-US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 sz="1000" kern="100" dirty="0"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32725" y="1856740"/>
            <a:ext cx="6096000" cy="2462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专业吹风机（</a:t>
            </a:r>
            <a:r>
              <a:rPr lang="en-US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2800W</a:t>
            </a:r>
            <a:r>
              <a:rPr lang="zh-CN" altLang="en-US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 sz="1000" kern="100" dirty="0"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94225" y="473393"/>
            <a:ext cx="1006475" cy="2235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消毒柜（</a:t>
            </a:r>
            <a:r>
              <a:rPr lang="en-US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1200W</a:t>
            </a:r>
            <a:r>
              <a:rPr lang="zh-CN" altLang="en-US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 sz="1000" kern="100" dirty="0"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02455" y="2555875"/>
            <a:ext cx="1326515" cy="1797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立式吹风拉毛机（</a:t>
            </a:r>
            <a:r>
              <a:rPr lang="en-US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2200W</a:t>
            </a:r>
            <a:r>
              <a:rPr lang="zh-CN" altLang="en-US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 sz="1000" kern="100" dirty="0"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4476115" y="3100070"/>
            <a:ext cx="1326515" cy="1797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立式吹风拉毛机（</a:t>
            </a:r>
            <a:r>
              <a:rPr lang="en-US" altLang="zh-CN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2200W</a:t>
            </a:r>
            <a:r>
              <a:rPr lang="zh-CN" altLang="en-US" sz="1000" kern="100" dirty="0"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 sz="1000" kern="100" dirty="0"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314450" y="2760345"/>
            <a:ext cx="9144000" cy="3225800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665" b="1">
                <a:latin typeface="+mn-lt"/>
                <a:ea typeface="+mn-ea"/>
                <a:cs typeface="+mn-cs"/>
              </a:rPr>
              <a:t>分子营养实验室（111㎡）</a:t>
            </a:r>
            <a:br>
              <a:rPr sz="2665">
                <a:latin typeface="+mn-lt"/>
                <a:ea typeface="+mn-ea"/>
                <a:cs typeface="+mn-cs"/>
              </a:rPr>
            </a:br>
            <a:r>
              <a:rPr sz="2000">
                <a:latin typeface="+mn-lt"/>
                <a:ea typeface="+mn-ea"/>
                <a:cs typeface="+mn-cs"/>
              </a:rPr>
              <a:t>1、环氧树脂自流坪地面（防水、防酸、防化学腐蚀）；双开门；</a:t>
            </a:r>
            <a:br>
              <a:rPr sz="2000">
                <a:latin typeface="+mn-lt"/>
                <a:ea typeface="+mn-ea"/>
                <a:cs typeface="+mn-cs"/>
              </a:rPr>
            </a:br>
            <a:r>
              <a:rPr sz="2000">
                <a:latin typeface="+mn-lt"/>
                <a:ea typeface="+mn-ea"/>
                <a:cs typeface="+mn-cs"/>
              </a:rPr>
              <a:t>2、中央实验台</a:t>
            </a:r>
            <a:r>
              <a:rPr lang="en-US" sz="2000">
                <a:latin typeface="+mn-lt"/>
                <a:ea typeface="+mn-ea"/>
                <a:cs typeface="+mn-cs"/>
              </a:rPr>
              <a:t>3</a:t>
            </a:r>
            <a:r>
              <a:rPr sz="2000">
                <a:latin typeface="+mn-lt"/>
                <a:ea typeface="+mn-ea"/>
                <a:cs typeface="+mn-cs"/>
              </a:rPr>
              <a:t>个，靠墙一圈边台；</a:t>
            </a:r>
            <a:br>
              <a:rPr sz="2000">
                <a:latin typeface="+mn-lt"/>
                <a:ea typeface="+mn-ea"/>
                <a:cs typeface="+mn-cs"/>
              </a:rPr>
            </a:br>
            <a:r>
              <a:rPr sz="2000">
                <a:latin typeface="+mn-lt"/>
                <a:ea typeface="+mn-ea"/>
                <a:cs typeface="+mn-cs"/>
              </a:rPr>
              <a:t>3、中央试验台侧面安装水池，两个门边各安装1个水池（每个水池2个水笼头）；每个水池旁边安装1个地漏；</a:t>
            </a:r>
            <a:br>
              <a:rPr sz="2000">
                <a:latin typeface="+mn-lt"/>
                <a:ea typeface="+mn-ea"/>
                <a:cs typeface="+mn-cs"/>
              </a:rPr>
            </a:br>
            <a:r>
              <a:rPr sz="2000">
                <a:latin typeface="+mn-lt"/>
                <a:ea typeface="+mn-ea"/>
                <a:cs typeface="+mn-cs"/>
              </a:rPr>
              <a:t>4、通风排气口</a:t>
            </a:r>
            <a:r>
              <a:rPr lang="en-US" sz="2000">
                <a:latin typeface="+mn-lt"/>
                <a:ea typeface="+mn-ea"/>
                <a:cs typeface="+mn-cs"/>
              </a:rPr>
              <a:t>12</a:t>
            </a:r>
            <a:r>
              <a:rPr sz="2000">
                <a:latin typeface="+mn-lt"/>
                <a:ea typeface="+mn-ea"/>
                <a:cs typeface="+mn-cs"/>
              </a:rPr>
              <a:t>个（吸顶式）；</a:t>
            </a:r>
            <a:br>
              <a:rPr sz="2000">
                <a:latin typeface="+mn-lt"/>
                <a:ea typeface="+mn-ea"/>
                <a:cs typeface="+mn-cs"/>
              </a:rPr>
            </a:br>
            <a:r>
              <a:rPr sz="2000">
                <a:latin typeface="+mn-lt"/>
                <a:ea typeface="+mn-ea"/>
                <a:cs typeface="+mn-cs"/>
              </a:rPr>
              <a:t>5、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主要仪器设备包括：冰箱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300W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）、离心机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400W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）、紫外可见分光光度计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300W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）、原子吸收分光光度计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7000W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）、原子荧光光度计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800W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）、气相色谱仪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3000W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）、高效液相色谱仪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2500W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）、全自动氨基酸分析仪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(3000W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）、近红外分析仪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</a:t>
            </a:r>
            <a:r>
              <a:rPr lang="en-US" altLang="zh-CN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1700W</a:t>
            </a:r>
            <a:r>
              <a:rPr lang="zh-CN" altLang="en-US" sz="2000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）。</a:t>
            </a:r>
            <a:br>
              <a:rPr sz="2000">
                <a:latin typeface="+mn-lt"/>
                <a:ea typeface="+mn-ea"/>
                <a:cs typeface="+mn-cs"/>
              </a:rPr>
            </a:br>
            <a:r>
              <a:rPr sz="2000">
                <a:latin typeface="+mn-lt"/>
                <a:ea typeface="+mn-ea"/>
                <a:cs typeface="+mn-cs"/>
                <a:sym typeface="+mn-ea"/>
              </a:rPr>
              <a:t>6、</a:t>
            </a:r>
            <a:r>
              <a:rPr sz="2000">
                <a:latin typeface="+mn-lt"/>
                <a:ea typeface="+mn-ea"/>
                <a:cs typeface="+mn-cs"/>
              </a:rPr>
              <a:t>220V，16A电源</a:t>
            </a:r>
            <a:r>
              <a:rPr lang="en-US" sz="2000">
                <a:latin typeface="+mn-lt"/>
                <a:ea typeface="+mn-ea"/>
                <a:cs typeface="+mn-cs"/>
              </a:rPr>
              <a:t>8</a:t>
            </a:r>
            <a:r>
              <a:rPr sz="2000">
                <a:latin typeface="+mn-lt"/>
                <a:ea typeface="+mn-ea"/>
                <a:cs typeface="+mn-cs"/>
              </a:rPr>
              <a:t>个，10A电源</a:t>
            </a:r>
            <a:r>
              <a:rPr lang="en-US" sz="2000">
                <a:latin typeface="+mn-lt"/>
                <a:ea typeface="+mn-ea"/>
                <a:cs typeface="+mn-cs"/>
              </a:rPr>
              <a:t>20</a:t>
            </a:r>
            <a:r>
              <a:rPr sz="2000">
                <a:latin typeface="+mn-lt"/>
                <a:ea typeface="+mn-ea"/>
                <a:cs typeface="+mn-cs"/>
              </a:rPr>
              <a:t>个，380V电源</a:t>
            </a:r>
            <a:r>
              <a:rPr lang="en-US" sz="2000">
                <a:latin typeface="+mn-lt"/>
                <a:ea typeface="+mn-ea"/>
                <a:cs typeface="+mn-cs"/>
              </a:rPr>
              <a:t>1</a:t>
            </a:r>
            <a:r>
              <a:rPr sz="2000">
                <a:latin typeface="+mn-lt"/>
                <a:ea typeface="+mn-ea"/>
                <a:cs typeface="+mn-cs"/>
              </a:rPr>
              <a:t>个；</a:t>
            </a:r>
            <a:br>
              <a:rPr sz="2000">
                <a:latin typeface="+mn-lt"/>
                <a:ea typeface="+mn-ea"/>
                <a:cs typeface="+mn-cs"/>
              </a:rPr>
            </a:br>
            <a:r>
              <a:rPr lang="en-US" sz="2000">
                <a:latin typeface="+mn-lt"/>
                <a:ea typeface="+mn-ea"/>
                <a:cs typeface="+mn-cs"/>
              </a:rPr>
              <a:t>7</a:t>
            </a:r>
            <a:r>
              <a:rPr lang="zh-CN" altLang="en-US" sz="2000">
                <a:latin typeface="+mn-lt"/>
                <a:ea typeface="+mn-ea"/>
                <a:cs typeface="+mn-cs"/>
              </a:rPr>
              <a:t>、</a:t>
            </a:r>
            <a:r>
              <a:rPr sz="2000">
                <a:latin typeface="+mn-lt"/>
                <a:ea typeface="+mn-ea"/>
                <a:cs typeface="+mn-cs"/>
              </a:rPr>
              <a:t>功率：</a:t>
            </a:r>
            <a:r>
              <a:rPr lang="en-US" sz="2000">
                <a:latin typeface="+mn-lt"/>
                <a:ea typeface="+mn-ea"/>
                <a:cs typeface="+mn-cs"/>
              </a:rPr>
              <a:t>25</a:t>
            </a:r>
            <a:r>
              <a:rPr sz="2000">
                <a:latin typeface="+mn-lt"/>
                <a:ea typeface="+mn-ea"/>
                <a:cs typeface="+mn-cs"/>
              </a:rPr>
              <a:t>000W；</a:t>
            </a:r>
            <a:br>
              <a:rPr sz="2000">
                <a:latin typeface="+mn-lt"/>
                <a:ea typeface="+mn-ea"/>
                <a:cs typeface="+mn-cs"/>
              </a:rPr>
            </a:br>
            <a:r>
              <a:rPr sz="2000">
                <a:latin typeface="+mn-lt"/>
                <a:ea typeface="+mn-ea"/>
                <a:cs typeface="+mn-cs"/>
              </a:rPr>
              <a:t>注：所有实验台电源插座，高度均在台面以上。</a:t>
            </a:r>
            <a:endParaRPr sz="200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2410" y="755650"/>
            <a:ext cx="4454525" cy="5572760"/>
          </a:xfrm>
          <a:prstGeom prst="rect">
            <a:avLst/>
          </a:prstGeom>
        </p:spPr>
      </p:pic>
      <p:grpSp>
        <p:nvGrpSpPr>
          <p:cNvPr id="4" name="Group 2"/>
          <p:cNvGrpSpPr/>
          <p:nvPr/>
        </p:nvGrpSpPr>
        <p:grpSpPr bwMode="auto">
          <a:xfrm>
            <a:off x="766256" y="1187397"/>
            <a:ext cx="242967" cy="301067"/>
            <a:chOff x="933" y="6926"/>
            <a:chExt cx="230" cy="285"/>
          </a:xfrm>
        </p:grpSpPr>
        <p:sp>
          <p:nvSpPr>
            <p:cNvPr id="5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6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7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8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9" name="Group 7"/>
          <p:cNvGrpSpPr/>
          <p:nvPr/>
        </p:nvGrpSpPr>
        <p:grpSpPr bwMode="auto">
          <a:xfrm>
            <a:off x="839228" y="1780305"/>
            <a:ext cx="71305" cy="66023"/>
            <a:chOff x="1514" y="8964"/>
            <a:chExt cx="67" cy="62"/>
          </a:xfrm>
        </p:grpSpPr>
        <p:sp>
          <p:nvSpPr>
            <p:cNvPr id="10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20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94" y="21201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93" y="2547319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2"/>
          <p:cNvGrpSpPr/>
          <p:nvPr/>
        </p:nvGrpSpPr>
        <p:grpSpPr bwMode="auto">
          <a:xfrm>
            <a:off x="774789" y="2944947"/>
            <a:ext cx="182226" cy="179584"/>
            <a:chOff x="1808" y="10942"/>
            <a:chExt cx="173" cy="170"/>
          </a:xfrm>
        </p:grpSpPr>
        <p:sp>
          <p:nvSpPr>
            <p:cNvPr id="13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5" name="Group 15"/>
          <p:cNvGrpSpPr/>
          <p:nvPr/>
        </p:nvGrpSpPr>
        <p:grpSpPr bwMode="auto">
          <a:xfrm>
            <a:off x="740013" y="3400289"/>
            <a:ext cx="242967" cy="242967"/>
            <a:chOff x="4991" y="7874"/>
            <a:chExt cx="230" cy="230"/>
          </a:xfrm>
        </p:grpSpPr>
        <p:sp>
          <p:nvSpPr>
            <p:cNvPr id="16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8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0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22" name="テキスト ボックス 24"/>
          <p:cNvSpPr txBox="1">
            <a:spLocks noChangeArrowheads="1"/>
          </p:cNvSpPr>
          <p:nvPr/>
        </p:nvSpPr>
        <p:spPr bwMode="auto">
          <a:xfrm>
            <a:off x="1182629" y="328182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通风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テキスト ボックス 24"/>
          <p:cNvSpPr txBox="1">
            <a:spLocks noChangeArrowheads="1"/>
          </p:cNvSpPr>
          <p:nvPr/>
        </p:nvSpPr>
        <p:spPr bwMode="auto">
          <a:xfrm>
            <a:off x="1227599" y="2815988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网线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テキスト ボックス 24"/>
          <p:cNvSpPr txBox="1">
            <a:spLocks noChangeArrowheads="1"/>
          </p:cNvSpPr>
          <p:nvPr/>
        </p:nvSpPr>
        <p:spPr bwMode="auto">
          <a:xfrm>
            <a:off x="1212605" y="2377994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电源插座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380v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テキスト ボックス 24"/>
          <p:cNvSpPr txBox="1">
            <a:spLocks noChangeArrowheads="1"/>
          </p:cNvSpPr>
          <p:nvPr/>
        </p:nvSpPr>
        <p:spPr bwMode="auto">
          <a:xfrm>
            <a:off x="1212605" y="194502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电源插座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220v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テキスト ボックス 24"/>
          <p:cNvSpPr txBox="1">
            <a:spLocks noChangeArrowheads="1"/>
          </p:cNvSpPr>
          <p:nvPr/>
        </p:nvSpPr>
        <p:spPr bwMode="auto">
          <a:xfrm>
            <a:off x="1212606" y="1528988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地漏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テキスト ボックス 24"/>
          <p:cNvSpPr txBox="1">
            <a:spLocks noChangeArrowheads="1"/>
          </p:cNvSpPr>
          <p:nvPr/>
        </p:nvSpPr>
        <p:spPr bwMode="auto">
          <a:xfrm>
            <a:off x="1212607" y="110838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水池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01240" y="136525"/>
            <a:ext cx="80886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分子营养实验室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(111m</a:t>
            </a:r>
            <a:r>
              <a:rPr kumimoji="0" lang="en-US" altLang="zh-CN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60" name="组合 2059"/>
          <p:cNvGrpSpPr/>
          <p:nvPr/>
        </p:nvGrpSpPr>
        <p:grpSpPr>
          <a:xfrm rot="10800000">
            <a:off x="4838700" y="1764665"/>
            <a:ext cx="3109595" cy="1000125"/>
            <a:chOff x="5639540" y="2196148"/>
            <a:chExt cx="2857195" cy="635872"/>
          </a:xfrm>
        </p:grpSpPr>
        <p:grpSp>
          <p:nvGrpSpPr>
            <p:cNvPr id="2056" name="组合 2055"/>
            <p:cNvGrpSpPr/>
            <p:nvPr/>
          </p:nvGrpSpPr>
          <p:grpSpPr>
            <a:xfrm>
              <a:off x="5639540" y="2196148"/>
              <a:ext cx="2857195" cy="635872"/>
              <a:chOff x="5394961" y="1763320"/>
              <a:chExt cx="3525729" cy="1027016"/>
            </a:xfrm>
          </p:grpSpPr>
          <p:sp>
            <p:nvSpPr>
              <p:cNvPr id="2053" name="Rectangle 25"/>
              <p:cNvSpPr>
                <a:spLocks noChangeArrowheads="1"/>
              </p:cNvSpPr>
              <p:nvPr/>
            </p:nvSpPr>
            <p:spPr bwMode="auto">
              <a:xfrm>
                <a:off x="5394961" y="1763320"/>
                <a:ext cx="3036485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43" name="Rectangle 26"/>
              <p:cNvSpPr>
                <a:spLocks noChangeArrowheads="1"/>
              </p:cNvSpPr>
              <p:nvPr/>
            </p:nvSpPr>
            <p:spPr bwMode="auto">
              <a:xfrm>
                <a:off x="8435822" y="1764429"/>
                <a:ext cx="484868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51" name="Group 2"/>
            <p:cNvGrpSpPr/>
            <p:nvPr/>
          </p:nvGrpSpPr>
          <p:grpSpPr bwMode="auto">
            <a:xfrm>
              <a:off x="8113867" y="2290757"/>
              <a:ext cx="372804" cy="461952"/>
              <a:chOff x="933" y="6926"/>
              <a:chExt cx="230" cy="285"/>
            </a:xfrm>
          </p:grpSpPr>
          <p:sp>
            <p:nvSpPr>
              <p:cNvPr id="52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grpSp>
            <p:nvGrpSpPr>
              <p:cNvPr id="53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54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55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 rot="10800000">
            <a:off x="4888865" y="4575175"/>
            <a:ext cx="3059430" cy="1000125"/>
            <a:chOff x="5639540" y="2196148"/>
            <a:chExt cx="2857195" cy="635872"/>
          </a:xfrm>
        </p:grpSpPr>
        <p:grpSp>
          <p:nvGrpSpPr>
            <p:cNvPr id="23" name="组合 22"/>
            <p:cNvGrpSpPr/>
            <p:nvPr/>
          </p:nvGrpSpPr>
          <p:grpSpPr>
            <a:xfrm>
              <a:off x="5639540" y="2196148"/>
              <a:ext cx="2857195" cy="635872"/>
              <a:chOff x="5394961" y="1763320"/>
              <a:chExt cx="3525729" cy="1027016"/>
            </a:xfrm>
          </p:grpSpPr>
          <p:sp>
            <p:nvSpPr>
              <p:cNvPr id="24" name="Rectangle 25"/>
              <p:cNvSpPr>
                <a:spLocks noChangeArrowheads="1"/>
              </p:cNvSpPr>
              <p:nvPr/>
            </p:nvSpPr>
            <p:spPr bwMode="auto">
              <a:xfrm>
                <a:off x="5394961" y="1763320"/>
                <a:ext cx="3036485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" name="Rectangle 26"/>
              <p:cNvSpPr>
                <a:spLocks noChangeArrowheads="1"/>
              </p:cNvSpPr>
              <p:nvPr/>
            </p:nvSpPr>
            <p:spPr bwMode="auto">
              <a:xfrm>
                <a:off x="8435822" y="1764429"/>
                <a:ext cx="484868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26" name="Group 2"/>
            <p:cNvGrpSpPr/>
            <p:nvPr/>
          </p:nvGrpSpPr>
          <p:grpSpPr bwMode="auto">
            <a:xfrm>
              <a:off x="8113867" y="2290757"/>
              <a:ext cx="372804" cy="461952"/>
              <a:chOff x="933" y="6926"/>
              <a:chExt cx="230" cy="285"/>
            </a:xfrm>
          </p:grpSpPr>
          <p:sp>
            <p:nvSpPr>
              <p:cNvPr id="33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grpSp>
            <p:nvGrpSpPr>
              <p:cNvPr id="34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35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36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325" name="文本框 324"/>
          <p:cNvSpPr txBox="1"/>
          <p:nvPr/>
        </p:nvSpPr>
        <p:spPr>
          <a:xfrm>
            <a:off x="5669915" y="2393315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134" y="219060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474" y="218234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464" y="220520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文本框 39"/>
          <p:cNvSpPr txBox="1"/>
          <p:nvPr/>
        </p:nvSpPr>
        <p:spPr>
          <a:xfrm>
            <a:off x="6480810" y="2378075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78675" y="2346325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9" name="Group 15"/>
          <p:cNvGrpSpPr/>
          <p:nvPr/>
        </p:nvGrpSpPr>
        <p:grpSpPr bwMode="auto">
          <a:xfrm rot="10800000">
            <a:off x="5416042" y="2138211"/>
            <a:ext cx="269224" cy="269224"/>
            <a:chOff x="4991" y="7874"/>
            <a:chExt cx="230" cy="230"/>
          </a:xfrm>
        </p:grpSpPr>
        <p:sp>
          <p:nvSpPr>
            <p:cNvPr id="80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1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2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3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4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5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42" name="Group 15"/>
          <p:cNvGrpSpPr/>
          <p:nvPr/>
        </p:nvGrpSpPr>
        <p:grpSpPr bwMode="auto">
          <a:xfrm rot="10800000">
            <a:off x="6091682" y="2150276"/>
            <a:ext cx="269224" cy="269224"/>
            <a:chOff x="4991" y="7874"/>
            <a:chExt cx="230" cy="230"/>
          </a:xfrm>
        </p:grpSpPr>
        <p:sp>
          <p:nvSpPr>
            <p:cNvPr id="44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5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6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7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8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9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50" name="Group 15"/>
          <p:cNvGrpSpPr/>
          <p:nvPr/>
        </p:nvGrpSpPr>
        <p:grpSpPr bwMode="auto">
          <a:xfrm rot="10800000">
            <a:off x="6740652" y="2150276"/>
            <a:ext cx="269224" cy="269224"/>
            <a:chOff x="4991" y="7874"/>
            <a:chExt cx="230" cy="230"/>
          </a:xfrm>
        </p:grpSpPr>
        <p:sp>
          <p:nvSpPr>
            <p:cNvPr id="56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7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8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9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0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1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62" name="Group 15"/>
          <p:cNvGrpSpPr/>
          <p:nvPr/>
        </p:nvGrpSpPr>
        <p:grpSpPr bwMode="auto">
          <a:xfrm rot="10800000">
            <a:off x="7428357" y="2145196"/>
            <a:ext cx="269224" cy="269224"/>
            <a:chOff x="4991" y="7874"/>
            <a:chExt cx="230" cy="230"/>
          </a:xfrm>
        </p:grpSpPr>
        <p:sp>
          <p:nvSpPr>
            <p:cNvPr id="63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4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5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6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7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8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69" name="Group 15"/>
          <p:cNvGrpSpPr/>
          <p:nvPr/>
        </p:nvGrpSpPr>
        <p:grpSpPr bwMode="auto">
          <a:xfrm rot="10800000">
            <a:off x="5416042" y="3519971"/>
            <a:ext cx="269224" cy="269224"/>
            <a:chOff x="4991" y="7874"/>
            <a:chExt cx="230" cy="230"/>
          </a:xfrm>
        </p:grpSpPr>
        <p:sp>
          <p:nvSpPr>
            <p:cNvPr id="70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1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2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3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4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5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76" name="Group 15"/>
          <p:cNvGrpSpPr/>
          <p:nvPr/>
        </p:nvGrpSpPr>
        <p:grpSpPr bwMode="auto">
          <a:xfrm rot="10800000">
            <a:off x="6091682" y="3529496"/>
            <a:ext cx="269224" cy="269224"/>
            <a:chOff x="4991" y="7874"/>
            <a:chExt cx="230" cy="230"/>
          </a:xfrm>
        </p:grpSpPr>
        <p:sp>
          <p:nvSpPr>
            <p:cNvPr id="77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8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6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7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8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9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90" name="Group 15"/>
          <p:cNvGrpSpPr/>
          <p:nvPr/>
        </p:nvGrpSpPr>
        <p:grpSpPr bwMode="auto">
          <a:xfrm rot="10800000">
            <a:off x="6733032" y="3535846"/>
            <a:ext cx="269224" cy="269224"/>
            <a:chOff x="4991" y="7874"/>
            <a:chExt cx="230" cy="230"/>
          </a:xfrm>
        </p:grpSpPr>
        <p:sp>
          <p:nvSpPr>
            <p:cNvPr id="91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2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3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4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5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6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97" name="Group 15"/>
          <p:cNvGrpSpPr/>
          <p:nvPr/>
        </p:nvGrpSpPr>
        <p:grpSpPr bwMode="auto">
          <a:xfrm rot="10800000">
            <a:off x="7428357" y="3532671"/>
            <a:ext cx="269224" cy="269224"/>
            <a:chOff x="4991" y="7874"/>
            <a:chExt cx="230" cy="230"/>
          </a:xfrm>
        </p:grpSpPr>
        <p:sp>
          <p:nvSpPr>
            <p:cNvPr id="98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9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0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1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2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3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0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134" y="35806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474" y="357680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384" y="35806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" name="文本框 107"/>
          <p:cNvSpPr txBox="1"/>
          <p:nvPr/>
        </p:nvSpPr>
        <p:spPr>
          <a:xfrm>
            <a:off x="6315075" y="3776980"/>
            <a:ext cx="4902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7002145" y="3776980"/>
            <a:ext cx="4381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5860415" y="2756535"/>
            <a:ext cx="12553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吸顶式通风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5821045" y="4131945"/>
            <a:ext cx="127444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吸顶式通风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" name="Rectangle 25"/>
          <p:cNvSpPr>
            <a:spLocks noChangeArrowheads="1"/>
          </p:cNvSpPr>
          <p:nvPr/>
        </p:nvSpPr>
        <p:spPr bwMode="auto">
          <a:xfrm>
            <a:off x="4483735" y="5829300"/>
            <a:ext cx="3585845" cy="320040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5506085" y="5776595"/>
            <a:ext cx="169164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靠墙边台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794" y="600123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" name="文本框 112"/>
          <p:cNvSpPr txBox="1"/>
          <p:nvPr/>
        </p:nvSpPr>
        <p:spPr>
          <a:xfrm>
            <a:off x="4832350" y="6242050"/>
            <a:ext cx="4337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4" name="文本框 113"/>
          <p:cNvSpPr txBox="1"/>
          <p:nvPr/>
        </p:nvSpPr>
        <p:spPr>
          <a:xfrm rot="5400000">
            <a:off x="3656330" y="5100320"/>
            <a:ext cx="4959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5" name="Rectangle 25"/>
          <p:cNvSpPr>
            <a:spLocks noChangeArrowheads="1"/>
          </p:cNvSpPr>
          <p:nvPr/>
        </p:nvSpPr>
        <p:spPr bwMode="auto">
          <a:xfrm>
            <a:off x="4097020" y="5301615"/>
            <a:ext cx="469265" cy="289560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16" name="Rectangle 25"/>
          <p:cNvSpPr>
            <a:spLocks noChangeArrowheads="1"/>
          </p:cNvSpPr>
          <p:nvPr/>
        </p:nvSpPr>
        <p:spPr bwMode="auto">
          <a:xfrm>
            <a:off x="4097020" y="4931410"/>
            <a:ext cx="467995" cy="289560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4568190" y="5032375"/>
            <a:ext cx="264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冰箱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014" y="600123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814" y="600123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094" y="600123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" name="文本框 123"/>
          <p:cNvSpPr txBox="1"/>
          <p:nvPr/>
        </p:nvSpPr>
        <p:spPr>
          <a:xfrm>
            <a:off x="7302500" y="6242050"/>
            <a:ext cx="5207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5610860" y="3766185"/>
            <a:ext cx="4927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6484620" y="6242050"/>
            <a:ext cx="4870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5640705" y="6242050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4144645" y="2234565"/>
            <a:ext cx="215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黑板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4483735" y="3646805"/>
            <a:ext cx="3867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电脑桌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Rectangle 25"/>
          <p:cNvSpPr>
            <a:spLocks noChangeArrowheads="1"/>
          </p:cNvSpPr>
          <p:nvPr/>
        </p:nvSpPr>
        <p:spPr bwMode="auto">
          <a:xfrm>
            <a:off x="4097020" y="3766185"/>
            <a:ext cx="468630" cy="33591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33" name="Group 12"/>
          <p:cNvGrpSpPr/>
          <p:nvPr/>
        </p:nvGrpSpPr>
        <p:grpSpPr bwMode="auto">
          <a:xfrm>
            <a:off x="4060914" y="3940627"/>
            <a:ext cx="182226" cy="179584"/>
            <a:chOff x="1808" y="10942"/>
            <a:chExt cx="173" cy="170"/>
          </a:xfrm>
        </p:grpSpPr>
        <p:sp>
          <p:nvSpPr>
            <p:cNvPr id="134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5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3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83019" y="377810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" name="Rectangle 25"/>
          <p:cNvSpPr>
            <a:spLocks noChangeArrowheads="1"/>
          </p:cNvSpPr>
          <p:nvPr/>
        </p:nvSpPr>
        <p:spPr bwMode="auto">
          <a:xfrm>
            <a:off x="5144770" y="991870"/>
            <a:ext cx="2259330" cy="27114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5697220" y="1263650"/>
            <a:ext cx="118999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靠墙边台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8011160" y="2081530"/>
            <a:ext cx="4146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靠墙边台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0" name="Rectangle 25"/>
          <p:cNvSpPr>
            <a:spLocks noChangeArrowheads="1"/>
          </p:cNvSpPr>
          <p:nvPr/>
        </p:nvSpPr>
        <p:spPr bwMode="auto">
          <a:xfrm>
            <a:off x="8140065" y="1724660"/>
            <a:ext cx="292100" cy="238950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84924" y="500238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142199" y="99172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593684" y="99172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985479" y="99172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360764" y="99172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228808" y="1896444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80000">
            <a:off x="8262589" y="347838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80000">
            <a:off x="8256874" y="38600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6" name="Group 2"/>
          <p:cNvGrpSpPr/>
          <p:nvPr/>
        </p:nvGrpSpPr>
        <p:grpSpPr bwMode="auto">
          <a:xfrm>
            <a:off x="4094926" y="1456637"/>
            <a:ext cx="242967" cy="301067"/>
            <a:chOff x="933" y="6926"/>
            <a:chExt cx="230" cy="285"/>
          </a:xfrm>
        </p:grpSpPr>
        <p:sp>
          <p:nvSpPr>
            <p:cNvPr id="157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58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159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0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161" name="Group 2"/>
          <p:cNvGrpSpPr/>
          <p:nvPr/>
        </p:nvGrpSpPr>
        <p:grpSpPr bwMode="auto">
          <a:xfrm>
            <a:off x="8193851" y="1372182"/>
            <a:ext cx="242967" cy="301067"/>
            <a:chOff x="933" y="6926"/>
            <a:chExt cx="230" cy="285"/>
          </a:xfrm>
        </p:grpSpPr>
        <p:sp>
          <p:nvSpPr>
            <p:cNvPr id="162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63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164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5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pic>
        <p:nvPicPr>
          <p:cNvPr id="16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80000">
            <a:off x="8262589" y="505254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" name="文本框 167"/>
          <p:cNvSpPr txBox="1"/>
          <p:nvPr/>
        </p:nvSpPr>
        <p:spPr>
          <a:xfrm>
            <a:off x="5194935" y="605155"/>
            <a:ext cx="4686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5992495" y="605155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1" name="文本框 140"/>
          <p:cNvSpPr txBox="1"/>
          <p:nvPr/>
        </p:nvSpPr>
        <p:spPr>
          <a:xfrm rot="16200000">
            <a:off x="8413750" y="5434965"/>
            <a:ext cx="4413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" name="文本框 142"/>
          <p:cNvSpPr txBox="1"/>
          <p:nvPr/>
        </p:nvSpPr>
        <p:spPr>
          <a:xfrm rot="16200000">
            <a:off x="8413750" y="2675890"/>
            <a:ext cx="4413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08419" y="538147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" name="文本框 170"/>
          <p:cNvSpPr txBox="1"/>
          <p:nvPr/>
        </p:nvSpPr>
        <p:spPr>
          <a:xfrm rot="5400000">
            <a:off x="3674745" y="3828415"/>
            <a:ext cx="4959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80000">
            <a:off x="8262589" y="537258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3" name="组合 172"/>
          <p:cNvGrpSpPr/>
          <p:nvPr/>
        </p:nvGrpSpPr>
        <p:grpSpPr>
          <a:xfrm rot="10800000">
            <a:off x="4864735" y="3162935"/>
            <a:ext cx="3078480" cy="1000125"/>
            <a:chOff x="5639540" y="2196148"/>
            <a:chExt cx="2857195" cy="635872"/>
          </a:xfrm>
        </p:grpSpPr>
        <p:grpSp>
          <p:nvGrpSpPr>
            <p:cNvPr id="174" name="组合 173"/>
            <p:cNvGrpSpPr/>
            <p:nvPr/>
          </p:nvGrpSpPr>
          <p:grpSpPr>
            <a:xfrm>
              <a:off x="5639540" y="2196148"/>
              <a:ext cx="2857195" cy="635872"/>
              <a:chOff x="5394961" y="1763320"/>
              <a:chExt cx="3525729" cy="1027016"/>
            </a:xfrm>
          </p:grpSpPr>
          <p:sp>
            <p:nvSpPr>
              <p:cNvPr id="175" name="Rectangle 25"/>
              <p:cNvSpPr>
                <a:spLocks noChangeArrowheads="1"/>
              </p:cNvSpPr>
              <p:nvPr/>
            </p:nvSpPr>
            <p:spPr bwMode="auto">
              <a:xfrm>
                <a:off x="5394961" y="1763320"/>
                <a:ext cx="3036485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7" name="Rectangle 26"/>
              <p:cNvSpPr>
                <a:spLocks noChangeArrowheads="1"/>
              </p:cNvSpPr>
              <p:nvPr/>
            </p:nvSpPr>
            <p:spPr bwMode="auto">
              <a:xfrm>
                <a:off x="8435822" y="1764429"/>
                <a:ext cx="484868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178" name="Group 2"/>
            <p:cNvGrpSpPr/>
            <p:nvPr/>
          </p:nvGrpSpPr>
          <p:grpSpPr bwMode="auto">
            <a:xfrm>
              <a:off x="8113867" y="2290757"/>
              <a:ext cx="372804" cy="461952"/>
              <a:chOff x="933" y="6926"/>
              <a:chExt cx="230" cy="285"/>
            </a:xfrm>
          </p:grpSpPr>
          <p:sp>
            <p:nvSpPr>
              <p:cNvPr id="179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grpSp>
            <p:nvGrpSpPr>
              <p:cNvPr id="180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181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182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183" name="Group 15"/>
          <p:cNvGrpSpPr/>
          <p:nvPr/>
        </p:nvGrpSpPr>
        <p:grpSpPr bwMode="auto">
          <a:xfrm rot="10800000">
            <a:off x="5428107" y="4918241"/>
            <a:ext cx="269224" cy="269224"/>
            <a:chOff x="4991" y="7874"/>
            <a:chExt cx="230" cy="230"/>
          </a:xfrm>
        </p:grpSpPr>
        <p:sp>
          <p:nvSpPr>
            <p:cNvPr id="184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85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86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87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88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89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90" name="Group 15"/>
          <p:cNvGrpSpPr/>
          <p:nvPr/>
        </p:nvGrpSpPr>
        <p:grpSpPr bwMode="auto">
          <a:xfrm rot="10800000">
            <a:off x="6099302" y="4918241"/>
            <a:ext cx="269224" cy="269224"/>
            <a:chOff x="4991" y="7874"/>
            <a:chExt cx="230" cy="230"/>
          </a:xfrm>
        </p:grpSpPr>
        <p:sp>
          <p:nvSpPr>
            <p:cNvPr id="191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2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3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4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5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6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97" name="Group 15"/>
          <p:cNvGrpSpPr/>
          <p:nvPr/>
        </p:nvGrpSpPr>
        <p:grpSpPr bwMode="auto">
          <a:xfrm rot="10800000">
            <a:off x="7440422" y="4940466"/>
            <a:ext cx="269224" cy="269224"/>
            <a:chOff x="4991" y="7874"/>
            <a:chExt cx="230" cy="230"/>
          </a:xfrm>
        </p:grpSpPr>
        <p:sp>
          <p:nvSpPr>
            <p:cNvPr id="198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9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00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01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02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03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04" name="Group 15"/>
          <p:cNvGrpSpPr/>
          <p:nvPr/>
        </p:nvGrpSpPr>
        <p:grpSpPr bwMode="auto">
          <a:xfrm rot="10800000">
            <a:off x="6781927" y="4931576"/>
            <a:ext cx="269224" cy="269224"/>
            <a:chOff x="4991" y="7874"/>
            <a:chExt cx="230" cy="230"/>
          </a:xfrm>
        </p:grpSpPr>
        <p:sp>
          <p:nvSpPr>
            <p:cNvPr id="205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06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07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08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09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0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21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484" y="496936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589" y="498523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909" y="49903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80000">
            <a:off x="8270209" y="308341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80000">
            <a:off x="8256874" y="272082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7" name="文本框 216"/>
          <p:cNvSpPr txBox="1"/>
          <p:nvPr/>
        </p:nvSpPr>
        <p:spPr>
          <a:xfrm>
            <a:off x="5771515" y="5522595"/>
            <a:ext cx="13239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吸顶式通风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5640705" y="5161915"/>
            <a:ext cx="4927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6360795" y="5198110"/>
            <a:ext cx="4438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984365" y="5220970"/>
            <a:ext cx="4927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8439785" y="1808480"/>
            <a:ext cx="218313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en-US" altLang="zh-CN" sz="1200" dirty="0">
              <a:ln>
                <a:noFill/>
              </a:ln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22" name="文本框 121"/>
          <p:cNvSpPr txBox="1"/>
          <p:nvPr>
            <p:custDataLst>
              <p:tags r:id="rId4"/>
            </p:custDataLst>
          </p:nvPr>
        </p:nvSpPr>
        <p:spPr>
          <a:xfrm>
            <a:off x="8439785" y="2120265"/>
            <a:ext cx="2444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16A </a:t>
            </a:r>
            <a:r>
              <a:rPr lang="zh-CN" altLang="en-US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原子吸收分光光度计</a:t>
            </a:r>
            <a:r>
              <a:rPr lang="en-US" altLang="zh-CN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7000W</a:t>
            </a:r>
            <a:endParaRPr lang="en-US" altLang="zh-CN" sz="120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126" name="文本框 125"/>
          <p:cNvSpPr txBox="1"/>
          <p:nvPr>
            <p:custDataLst>
              <p:tags r:id="rId5"/>
            </p:custDataLst>
          </p:nvPr>
        </p:nvSpPr>
        <p:spPr>
          <a:xfrm>
            <a:off x="6656070" y="582295"/>
            <a:ext cx="2117090" cy="762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16A</a:t>
            </a:r>
            <a:r>
              <a:rPr lang="zh-CN" altLang="en-US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近红外分析仪</a:t>
            </a:r>
            <a:r>
              <a:rPr lang="en-US" altLang="zh-CN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1700W</a:t>
            </a:r>
            <a:endParaRPr lang="zh-CN" altLang="en-US" sz="1200">
              <a:solidFill>
                <a:srgbClr val="FF0000"/>
              </a:solidFill>
            </a:endParaRPr>
          </a:p>
        </p:txBody>
      </p:sp>
      <p:pic>
        <p:nvPicPr>
          <p:cNvPr id="128" name="图片 1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787484" y="99172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图片 1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139909" y="99172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图片 1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80000">
            <a:off x="8281035" y="2251710"/>
            <a:ext cx="171450" cy="154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0" name="文本框 169"/>
          <p:cNvSpPr txBox="1"/>
          <p:nvPr/>
        </p:nvSpPr>
        <p:spPr>
          <a:xfrm>
            <a:off x="8496935" y="294513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16A </a:t>
            </a:r>
            <a:r>
              <a:rPr lang="zh-CN" altLang="en-US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原子荧光光度计 800W</a:t>
            </a:r>
            <a:r>
              <a:rPr lang="en-US" altLang="zh-CN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endParaRPr lang="en-US" altLang="zh-CN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8496935" y="3397885"/>
            <a:ext cx="40640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16A </a:t>
            </a:r>
            <a:r>
              <a:rPr lang="zh-CN" altLang="en-US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气相色谱仪</a:t>
            </a:r>
            <a:r>
              <a:rPr lang="en-US" altLang="zh-CN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3000W</a:t>
            </a: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8496935" y="5023485"/>
            <a:ext cx="40640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16A </a:t>
            </a:r>
            <a:r>
              <a:rPr lang="zh-CN" altLang="en-US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高效液相色谱仪</a:t>
            </a:r>
            <a:r>
              <a:rPr lang="en-US" altLang="zh-CN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</a:t>
            </a:r>
            <a:r>
              <a:rPr lang="zh-CN" altLang="en-US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2500W</a:t>
            </a:r>
            <a:endParaRPr lang="zh-CN" altLang="en-US" sz="120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8496935" y="3766185"/>
            <a:ext cx="40640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16A </a:t>
            </a:r>
            <a:r>
              <a:rPr lang="zh-CN" altLang="en-US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全自动氨基酸分析仪</a:t>
            </a:r>
            <a:r>
              <a:rPr lang="en-US" altLang="zh-CN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3000W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80185" y="884555"/>
            <a:ext cx="9003030" cy="5215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养分分析实验室（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111㎡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环氧树脂自流坪地面（防水、防酸、防化学腐蚀）；双开门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学生实验台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个（耐酸耐火台面，附水池）；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三边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墙附实验台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（宽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75cm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，高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70cm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），实验台下装储物柜；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黑板一块，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装投影，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学生存包柜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；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、</a:t>
            </a:r>
            <a:r>
              <a:rPr lang="zh-CN" altLang="en-US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配备独立配电箱；</a:t>
            </a:r>
            <a:r>
              <a:rPr lang="zh-CN" altLang="en-US" b="1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sym typeface="+mn-ea"/>
              </a:rPr>
              <a:t>注：所有实验台电源插座，高度均在台面以上。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主要仪器设备包括：冰箱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300W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）、离心机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400W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）、紫外可见分光光度计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300W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）、马弗炉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个（每个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4000W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、</a:t>
            </a:r>
            <a:r>
              <a:rPr lang="zh-CN" altLang="en-US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配空气开关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）、粗脂肪测定仪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3600W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）、粗纤维测定仪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3200W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）、凯氏定氮仪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2500W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）、干燥箱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个（每个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3000W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）、电热板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个（每个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1800W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）、水浴锅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个（每个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1500W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）、电热套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个（每个</a:t>
            </a:r>
            <a:r>
              <a:rPr lang="en-US" altLang="zh-CN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2000W</a:t>
            </a:r>
            <a:r>
              <a:rPr lang="zh-CN" altLang="en-US" dirty="0">
                <a:ln>
                  <a:noFill/>
                </a:ln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）。</a:t>
            </a:r>
            <a:endParaRPr lang="zh-CN" altLang="en-US" dirty="0">
              <a:ln>
                <a:noFill/>
              </a:ln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总功率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25KW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6142" y="958368"/>
            <a:ext cx="3991727" cy="560070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3168990" y="136740"/>
            <a:ext cx="662636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养分分析实验室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(111m</a:t>
            </a:r>
            <a:r>
              <a:rPr kumimoji="0" lang="en-US" altLang="zh-CN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H="1">
            <a:off x="5256530" y="1908810"/>
            <a:ext cx="1104900" cy="108585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H="1">
            <a:off x="6584315" y="1918335"/>
            <a:ext cx="1104900" cy="108585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222240" y="3045460"/>
            <a:ext cx="1104900" cy="108585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5266055" y="4340225"/>
            <a:ext cx="1104900" cy="108585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555105" y="3013710"/>
            <a:ext cx="1104900" cy="108585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6555105" y="4340225"/>
            <a:ext cx="1104900" cy="1085850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5756275" y="2268220"/>
            <a:ext cx="678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99935" y="2272030"/>
            <a:ext cx="678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682615" y="3450590"/>
            <a:ext cx="678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00875" y="4745355"/>
            <a:ext cx="678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756275" y="4745355"/>
            <a:ext cx="678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971665" y="3450590"/>
            <a:ext cx="678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461635" y="1496695"/>
            <a:ext cx="20974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对象 51"/>
          <p:cNvGraphicFramePr/>
          <p:nvPr/>
        </p:nvGraphicFramePr>
        <p:xfrm>
          <a:off x="5986145" y="1179830"/>
          <a:ext cx="219710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219075" imgH="200025" progId="Paint.Picture">
                  <p:embed/>
                </p:oleObj>
              </mc:Choice>
              <mc:Fallback>
                <p:oleObj name="" r:id="rId3" imgW="219075" imgH="200025" progId="Paint.Picture">
                  <p:embed/>
                  <p:pic>
                    <p:nvPicPr>
                      <p:cNvPr id="0" name="对象 5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86145" y="1179830"/>
                        <a:ext cx="219710" cy="200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对象 53"/>
          <p:cNvGraphicFramePr/>
          <p:nvPr/>
        </p:nvGraphicFramePr>
        <p:xfrm>
          <a:off x="6751955" y="1184275"/>
          <a:ext cx="219710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219075" imgH="200025" progId="Paint.Picture">
                  <p:embed/>
                </p:oleObj>
              </mc:Choice>
              <mc:Fallback>
                <p:oleObj name="" r:id="rId5" imgW="219075" imgH="200025" progId="Paint.Picture">
                  <p:embed/>
                  <p:pic>
                    <p:nvPicPr>
                      <p:cNvPr id="0" name="对象 5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51955" y="1184275"/>
                        <a:ext cx="219710" cy="200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对象 55"/>
          <p:cNvGraphicFramePr/>
          <p:nvPr/>
        </p:nvGraphicFramePr>
        <p:xfrm>
          <a:off x="5664200" y="1193800"/>
          <a:ext cx="21971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6" imgW="219075" imgH="228600" progId="Paint.Picture">
                  <p:embed/>
                </p:oleObj>
              </mc:Choice>
              <mc:Fallback>
                <p:oleObj name="" r:id="rId6" imgW="219075" imgH="228600" progId="Paint.Picture">
                  <p:embed/>
                  <p:pic>
                    <p:nvPicPr>
                      <p:cNvPr id="0" name="对象 5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64200" y="1193800"/>
                        <a:ext cx="21971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对象 57"/>
          <p:cNvGraphicFramePr/>
          <p:nvPr/>
        </p:nvGraphicFramePr>
        <p:xfrm>
          <a:off x="7200900" y="1193800"/>
          <a:ext cx="21971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8" imgW="219075" imgH="228600" progId="Paint.Picture">
                  <p:embed/>
                </p:oleObj>
              </mc:Choice>
              <mc:Fallback>
                <p:oleObj name="" r:id="rId8" imgW="219075" imgH="228600" progId="Paint.Picture">
                  <p:embed/>
                  <p:pic>
                    <p:nvPicPr>
                      <p:cNvPr id="0" name="对象 5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00900" y="1193800"/>
                        <a:ext cx="21971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对象 59"/>
          <p:cNvGraphicFramePr/>
          <p:nvPr/>
        </p:nvGraphicFramePr>
        <p:xfrm>
          <a:off x="5558790" y="1050925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9" imgW="123825" imgH="133350" progId="Paint.Picture">
                  <p:embed/>
                </p:oleObj>
              </mc:Choice>
              <mc:Fallback>
                <p:oleObj name="" r:id="rId9" imgW="123825" imgH="133350" progId="Paint.Picture">
                  <p:embed/>
                  <p:pic>
                    <p:nvPicPr>
                      <p:cNvPr id="0" name="对象 5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58790" y="1050925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对象 61"/>
          <p:cNvGraphicFramePr/>
          <p:nvPr/>
        </p:nvGraphicFramePr>
        <p:xfrm>
          <a:off x="6082030" y="1054100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1" imgW="123825" imgH="133350" progId="Paint.Picture">
                  <p:embed/>
                </p:oleObj>
              </mc:Choice>
              <mc:Fallback>
                <p:oleObj name="" r:id="rId11" imgW="123825" imgH="133350" progId="Paint.Picture">
                  <p:embed/>
                  <p:pic>
                    <p:nvPicPr>
                      <p:cNvPr id="0" name="对象 6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82030" y="1054100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对象 63"/>
          <p:cNvGraphicFramePr/>
          <p:nvPr/>
        </p:nvGraphicFramePr>
        <p:xfrm>
          <a:off x="6564630" y="1060450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2" imgW="123825" imgH="133350" progId="Paint.Picture">
                  <p:embed/>
                </p:oleObj>
              </mc:Choice>
              <mc:Fallback>
                <p:oleObj name="" r:id="rId12" imgW="123825" imgH="133350" progId="Paint.Picture">
                  <p:embed/>
                  <p:pic>
                    <p:nvPicPr>
                      <p:cNvPr id="0" name="对象 6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64630" y="1060450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对象 67"/>
          <p:cNvGraphicFramePr/>
          <p:nvPr/>
        </p:nvGraphicFramePr>
        <p:xfrm>
          <a:off x="7045960" y="1060450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3" imgW="123825" imgH="133350" progId="Paint.Picture">
                  <p:embed/>
                </p:oleObj>
              </mc:Choice>
              <mc:Fallback>
                <p:oleObj name="" r:id="rId13" imgW="123825" imgH="133350" progId="Paint.Picture">
                  <p:embed/>
                  <p:pic>
                    <p:nvPicPr>
                      <p:cNvPr id="0" name="对象 6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45960" y="1060450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对象 69"/>
          <p:cNvGraphicFramePr/>
          <p:nvPr/>
        </p:nvGraphicFramePr>
        <p:xfrm>
          <a:off x="7435215" y="1046480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4" imgW="123825" imgH="133350" progId="Paint.Picture">
                  <p:embed/>
                </p:oleObj>
              </mc:Choice>
              <mc:Fallback>
                <p:oleObj name="" r:id="rId14" imgW="123825" imgH="133350" progId="Paint.Picture">
                  <p:embed/>
                  <p:pic>
                    <p:nvPicPr>
                      <p:cNvPr id="0" name="对象 6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35215" y="1046480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文本框 75"/>
          <p:cNvSpPr txBox="1"/>
          <p:nvPr/>
        </p:nvSpPr>
        <p:spPr>
          <a:xfrm>
            <a:off x="7346950" y="645160"/>
            <a:ext cx="1448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16A 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马弗炉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 4000W 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配空气开关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8075930" y="1529080"/>
            <a:ext cx="12700" cy="45593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/>
          <p:cNvSpPr txBox="1"/>
          <p:nvPr/>
        </p:nvSpPr>
        <p:spPr>
          <a:xfrm>
            <a:off x="6158865" y="1253490"/>
            <a:ext cx="6477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实验台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075930" y="2712085"/>
            <a:ext cx="26733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实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验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台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aphicFrame>
        <p:nvGraphicFramePr>
          <p:cNvPr id="80" name="对象 79"/>
          <p:cNvGraphicFramePr/>
          <p:nvPr/>
        </p:nvGraphicFramePr>
        <p:xfrm>
          <a:off x="8123555" y="5359400"/>
          <a:ext cx="21971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5" imgW="219075" imgH="228600" progId="Paint.Picture">
                  <p:embed/>
                </p:oleObj>
              </mc:Choice>
              <mc:Fallback>
                <p:oleObj name="" r:id="rId15" imgW="219075" imgH="228600" progId="Paint.Picture">
                  <p:embed/>
                  <p:pic>
                    <p:nvPicPr>
                      <p:cNvPr id="0" name="对象 7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23555" y="5359400"/>
                        <a:ext cx="21971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对象 81"/>
          <p:cNvGraphicFramePr/>
          <p:nvPr/>
        </p:nvGraphicFramePr>
        <p:xfrm>
          <a:off x="8123555" y="3171825"/>
          <a:ext cx="21971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6" imgW="219075" imgH="228600" progId="Paint.Picture">
                  <p:embed/>
                </p:oleObj>
              </mc:Choice>
              <mc:Fallback>
                <p:oleObj name="" r:id="rId16" imgW="219075" imgH="228600" progId="Paint.Picture">
                  <p:embed/>
                  <p:pic>
                    <p:nvPicPr>
                      <p:cNvPr id="0" name="对象 8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23555" y="3171825"/>
                        <a:ext cx="21971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对象 83"/>
          <p:cNvGraphicFramePr/>
          <p:nvPr/>
        </p:nvGraphicFramePr>
        <p:xfrm>
          <a:off x="8123555" y="1716405"/>
          <a:ext cx="21971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7" imgW="219075" imgH="228600" progId="Paint.Picture">
                  <p:embed/>
                </p:oleObj>
              </mc:Choice>
              <mc:Fallback>
                <p:oleObj name="" r:id="rId17" imgW="219075" imgH="228600" progId="Paint.Picture">
                  <p:embed/>
                  <p:pic>
                    <p:nvPicPr>
                      <p:cNvPr id="0" name="对象 8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23555" y="1716405"/>
                        <a:ext cx="21971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对象 87"/>
          <p:cNvGraphicFramePr/>
          <p:nvPr/>
        </p:nvGraphicFramePr>
        <p:xfrm>
          <a:off x="8171180" y="1945005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8" imgW="123825" imgH="133350" progId="Paint.Picture">
                  <p:embed/>
                </p:oleObj>
              </mc:Choice>
              <mc:Fallback>
                <p:oleObj name="" r:id="rId18" imgW="123825" imgH="133350" progId="Paint.Picture">
                  <p:embed/>
                  <p:pic>
                    <p:nvPicPr>
                      <p:cNvPr id="0" name="对象 8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71180" y="1945005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对象 89"/>
          <p:cNvGraphicFramePr/>
          <p:nvPr/>
        </p:nvGraphicFramePr>
        <p:xfrm>
          <a:off x="8171815" y="2343150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9" imgW="123825" imgH="133350" progId="Paint.Picture">
                  <p:embed/>
                </p:oleObj>
              </mc:Choice>
              <mc:Fallback>
                <p:oleObj name="" r:id="rId19" imgW="123825" imgH="133350" progId="Paint.Picture">
                  <p:embed/>
                  <p:pic>
                    <p:nvPicPr>
                      <p:cNvPr id="0" name="对象 8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71815" y="2343150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对象 91"/>
          <p:cNvGraphicFramePr/>
          <p:nvPr/>
        </p:nvGraphicFramePr>
        <p:xfrm>
          <a:off x="8181340" y="2986405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20" imgW="123825" imgH="133350" progId="Paint.Picture">
                  <p:embed/>
                </p:oleObj>
              </mc:Choice>
              <mc:Fallback>
                <p:oleObj name="" r:id="rId20" imgW="123825" imgH="133350" progId="Paint.Picture">
                  <p:embed/>
                  <p:pic>
                    <p:nvPicPr>
                      <p:cNvPr id="0" name="对象 9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81340" y="2986405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对象 93"/>
          <p:cNvGraphicFramePr/>
          <p:nvPr/>
        </p:nvGraphicFramePr>
        <p:xfrm>
          <a:off x="8181340" y="3691890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21" imgW="123825" imgH="133350" progId="Paint.Picture">
                  <p:embed/>
                </p:oleObj>
              </mc:Choice>
              <mc:Fallback>
                <p:oleObj name="" r:id="rId21" imgW="123825" imgH="133350" progId="Paint.Picture">
                  <p:embed/>
                  <p:pic>
                    <p:nvPicPr>
                      <p:cNvPr id="0" name="对象 9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81340" y="3691890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对象 95"/>
          <p:cNvGraphicFramePr/>
          <p:nvPr/>
        </p:nvGraphicFramePr>
        <p:xfrm>
          <a:off x="8181340" y="4109085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22" imgW="123825" imgH="133350" progId="Paint.Picture">
                  <p:embed/>
                </p:oleObj>
              </mc:Choice>
              <mc:Fallback>
                <p:oleObj name="" r:id="rId22" imgW="123825" imgH="133350" progId="Paint.Picture">
                  <p:embed/>
                  <p:pic>
                    <p:nvPicPr>
                      <p:cNvPr id="0" name="对象 9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81340" y="4109085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对象 97"/>
          <p:cNvGraphicFramePr/>
          <p:nvPr/>
        </p:nvGraphicFramePr>
        <p:xfrm>
          <a:off x="8171815" y="5020945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23" imgW="123825" imgH="133350" progId="Paint.Picture">
                  <p:embed/>
                </p:oleObj>
              </mc:Choice>
              <mc:Fallback>
                <p:oleObj name="" r:id="rId23" imgW="123825" imgH="133350" progId="Paint.Picture">
                  <p:embed/>
                  <p:pic>
                    <p:nvPicPr>
                      <p:cNvPr id="0" name="对象 9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71815" y="5020945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对象 99"/>
          <p:cNvGraphicFramePr/>
          <p:nvPr/>
        </p:nvGraphicFramePr>
        <p:xfrm>
          <a:off x="8181340" y="5588000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24" imgW="123825" imgH="133350" progId="Paint.Picture">
                  <p:embed/>
                </p:oleObj>
              </mc:Choice>
              <mc:Fallback>
                <p:oleObj name="" r:id="rId24" imgW="123825" imgH="133350" progId="Paint.Picture">
                  <p:embed/>
                  <p:pic>
                    <p:nvPicPr>
                      <p:cNvPr id="0" name="对象 9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81340" y="5588000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对象 101"/>
          <p:cNvGraphicFramePr/>
          <p:nvPr/>
        </p:nvGraphicFramePr>
        <p:xfrm>
          <a:off x="8185785" y="5838825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25" imgW="123825" imgH="133350" progId="Paint.Picture">
                  <p:embed/>
                </p:oleObj>
              </mc:Choice>
              <mc:Fallback>
                <p:oleObj name="" r:id="rId25" imgW="123825" imgH="133350" progId="Paint.Picture">
                  <p:embed/>
                  <p:pic>
                    <p:nvPicPr>
                      <p:cNvPr id="0" name="对象 10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85785" y="5838825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" name="文本框 104"/>
          <p:cNvSpPr txBox="1"/>
          <p:nvPr/>
        </p:nvSpPr>
        <p:spPr>
          <a:xfrm>
            <a:off x="8401685" y="5812790"/>
            <a:ext cx="678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cxnSp>
        <p:nvCxnSpPr>
          <p:cNvPr id="110" name="直接连接符 109"/>
          <p:cNvCxnSpPr/>
          <p:nvPr/>
        </p:nvCxnSpPr>
        <p:spPr>
          <a:xfrm flipV="1">
            <a:off x="4773930" y="6057900"/>
            <a:ext cx="3365500" cy="1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/>
          <p:cNvSpPr txBox="1"/>
          <p:nvPr/>
        </p:nvSpPr>
        <p:spPr>
          <a:xfrm>
            <a:off x="5435600" y="6070600"/>
            <a:ext cx="22440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实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       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验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        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台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aphicFrame>
        <p:nvGraphicFramePr>
          <p:cNvPr id="113" name="对象 112"/>
          <p:cNvGraphicFramePr/>
          <p:nvPr/>
        </p:nvGraphicFramePr>
        <p:xfrm>
          <a:off x="4773930" y="6070600"/>
          <a:ext cx="21971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26" imgW="219075" imgH="228600" progId="Paint.Picture">
                  <p:embed/>
                </p:oleObj>
              </mc:Choice>
              <mc:Fallback>
                <p:oleObj name="" r:id="rId26" imgW="219075" imgH="228600" progId="Paint.Picture">
                  <p:embed/>
                  <p:pic>
                    <p:nvPicPr>
                      <p:cNvPr id="0" name="对象 1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73930" y="6070600"/>
                        <a:ext cx="21971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" name="对象 114"/>
          <p:cNvGraphicFramePr/>
          <p:nvPr/>
        </p:nvGraphicFramePr>
        <p:xfrm>
          <a:off x="6374130" y="6057900"/>
          <a:ext cx="21971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27" imgW="219075" imgH="228600" progId="Paint.Picture">
                  <p:embed/>
                </p:oleObj>
              </mc:Choice>
              <mc:Fallback>
                <p:oleObj name="" r:id="rId27" imgW="219075" imgH="228600" progId="Paint.Picture">
                  <p:embed/>
                  <p:pic>
                    <p:nvPicPr>
                      <p:cNvPr id="0" name="对象 1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74130" y="6057900"/>
                        <a:ext cx="21971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" name="对象 116"/>
          <p:cNvGraphicFramePr/>
          <p:nvPr/>
        </p:nvGraphicFramePr>
        <p:xfrm>
          <a:off x="7559040" y="6057900"/>
          <a:ext cx="21971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28" imgW="219075" imgH="228600" progId="Paint.Picture">
                  <p:embed/>
                </p:oleObj>
              </mc:Choice>
              <mc:Fallback>
                <p:oleObj name="" r:id="rId28" imgW="219075" imgH="228600" progId="Paint.Picture">
                  <p:embed/>
                  <p:pic>
                    <p:nvPicPr>
                      <p:cNvPr id="0" name="对象 1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59040" y="6057900"/>
                        <a:ext cx="21971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" name="对象 118"/>
          <p:cNvGraphicFramePr/>
          <p:nvPr/>
        </p:nvGraphicFramePr>
        <p:xfrm>
          <a:off x="5107940" y="6212840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29" imgW="123825" imgH="133350" progId="Paint.Picture">
                  <p:embed/>
                </p:oleObj>
              </mc:Choice>
              <mc:Fallback>
                <p:oleObj name="" r:id="rId29" imgW="123825" imgH="133350" progId="Paint.Picture">
                  <p:embed/>
                  <p:pic>
                    <p:nvPicPr>
                      <p:cNvPr id="0" name="对象 1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07940" y="6212840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" name="对象 120"/>
          <p:cNvGraphicFramePr/>
          <p:nvPr/>
        </p:nvGraphicFramePr>
        <p:xfrm>
          <a:off x="5883910" y="6212840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30" imgW="123825" imgH="133350" progId="Paint.Picture">
                  <p:embed/>
                </p:oleObj>
              </mc:Choice>
              <mc:Fallback>
                <p:oleObj name="" r:id="rId30" imgW="123825" imgH="133350" progId="Paint.Picture">
                  <p:embed/>
                  <p:pic>
                    <p:nvPicPr>
                      <p:cNvPr id="0" name="对象 1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83910" y="6212840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" name="对象 122"/>
          <p:cNvGraphicFramePr/>
          <p:nvPr/>
        </p:nvGraphicFramePr>
        <p:xfrm>
          <a:off x="6628130" y="6165850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31" imgW="123825" imgH="133350" progId="Paint.Picture">
                  <p:embed/>
                </p:oleObj>
              </mc:Choice>
              <mc:Fallback>
                <p:oleObj name="" r:id="rId31" imgW="123825" imgH="133350" progId="Paint.Picture">
                  <p:embed/>
                  <p:pic>
                    <p:nvPicPr>
                      <p:cNvPr id="0" name="对象 12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28130" y="6165850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" name="对象 124"/>
          <p:cNvGraphicFramePr/>
          <p:nvPr/>
        </p:nvGraphicFramePr>
        <p:xfrm>
          <a:off x="7435215" y="6165850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32" imgW="123825" imgH="133350" progId="Paint.Picture">
                  <p:embed/>
                </p:oleObj>
              </mc:Choice>
              <mc:Fallback>
                <p:oleObj name="" r:id="rId32" imgW="123825" imgH="133350" progId="Paint.Picture">
                  <p:embed/>
                  <p:pic>
                    <p:nvPicPr>
                      <p:cNvPr id="0" name="对象 1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35215" y="6165850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7" name="对象 126"/>
          <p:cNvGraphicFramePr/>
          <p:nvPr/>
        </p:nvGraphicFramePr>
        <p:xfrm>
          <a:off x="7964805" y="6165850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33" imgW="123825" imgH="133350" progId="Paint.Picture">
                  <p:embed/>
                </p:oleObj>
              </mc:Choice>
              <mc:Fallback>
                <p:oleObj name="" r:id="rId33" imgW="123825" imgH="133350" progId="Paint.Picture">
                  <p:embed/>
                  <p:pic>
                    <p:nvPicPr>
                      <p:cNvPr id="0" name="对象 12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64805" y="6165850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1" name="直接箭头连接符 130"/>
          <p:cNvCxnSpPr/>
          <p:nvPr/>
        </p:nvCxnSpPr>
        <p:spPr>
          <a:xfrm flipV="1">
            <a:off x="5142230" y="6375400"/>
            <a:ext cx="0" cy="34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箭头连接符 131"/>
          <p:cNvCxnSpPr/>
          <p:nvPr/>
        </p:nvCxnSpPr>
        <p:spPr>
          <a:xfrm flipV="1">
            <a:off x="5961380" y="6346190"/>
            <a:ext cx="0" cy="342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 flipV="1">
            <a:off x="5154930" y="6555105"/>
            <a:ext cx="709295" cy="38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文本框 133"/>
          <p:cNvSpPr txBox="1"/>
          <p:nvPr/>
        </p:nvSpPr>
        <p:spPr>
          <a:xfrm>
            <a:off x="5186045" y="6453505"/>
            <a:ext cx="800100" cy="762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4570730" y="5194300"/>
            <a:ext cx="749300" cy="812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文本框 137"/>
          <p:cNvSpPr txBox="1"/>
          <p:nvPr/>
        </p:nvSpPr>
        <p:spPr>
          <a:xfrm>
            <a:off x="4570730" y="5588000"/>
            <a:ext cx="6477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投影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aphicFrame>
        <p:nvGraphicFramePr>
          <p:cNvPr id="139" name="对象 138"/>
          <p:cNvGraphicFramePr/>
          <p:nvPr/>
        </p:nvGraphicFramePr>
        <p:xfrm>
          <a:off x="4486275" y="3975735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34" imgW="123825" imgH="133350" progId="Paint.Picture">
                  <p:embed/>
                </p:oleObj>
              </mc:Choice>
              <mc:Fallback>
                <p:oleObj name="" r:id="rId34" imgW="123825" imgH="133350" progId="Paint.Picture">
                  <p:embed/>
                  <p:pic>
                    <p:nvPicPr>
                      <p:cNvPr id="0" name="对象 13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86275" y="3975735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" name="对象 140"/>
          <p:cNvGraphicFramePr/>
          <p:nvPr/>
        </p:nvGraphicFramePr>
        <p:xfrm>
          <a:off x="4486275" y="5060950"/>
          <a:ext cx="123825" cy="13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" name="" r:id="rId35" imgW="123825" imgH="133350" progId="Paint.Picture">
                  <p:embed/>
                </p:oleObj>
              </mc:Choice>
              <mc:Fallback>
                <p:oleObj name="" r:id="rId35" imgW="123825" imgH="133350" progId="Paint.Picture">
                  <p:embed/>
                  <p:pic>
                    <p:nvPicPr>
                      <p:cNvPr id="0" name="对象 14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86275" y="5060950"/>
                        <a:ext cx="123825" cy="13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" name="文本框 142"/>
          <p:cNvSpPr txBox="1"/>
          <p:nvPr/>
        </p:nvSpPr>
        <p:spPr>
          <a:xfrm>
            <a:off x="4147820" y="3904615"/>
            <a:ext cx="8001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4151630" y="4949825"/>
            <a:ext cx="8001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aphicFrame>
        <p:nvGraphicFramePr>
          <p:cNvPr id="145" name="对象 144"/>
          <p:cNvGraphicFramePr/>
          <p:nvPr/>
        </p:nvGraphicFramePr>
        <p:xfrm>
          <a:off x="4457700" y="4080510"/>
          <a:ext cx="1524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36" imgW="152400" imgH="161925" progId="Paint.Picture">
                  <p:embed/>
                </p:oleObj>
              </mc:Choice>
              <mc:Fallback>
                <p:oleObj name="" r:id="rId36" imgW="152400" imgH="161925" progId="Paint.Picture">
                  <p:embed/>
                  <p:pic>
                    <p:nvPicPr>
                      <p:cNvPr id="0" name="对象 14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457700" y="4080510"/>
                        <a:ext cx="152400" cy="16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7" name="图片 146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714500" y="958215"/>
            <a:ext cx="2437130" cy="4428490"/>
          </a:xfrm>
          <a:prstGeom prst="rect">
            <a:avLst/>
          </a:prstGeom>
        </p:spPr>
      </p:pic>
      <p:sp>
        <p:nvSpPr>
          <p:cNvPr id="120" name="文本框 119"/>
          <p:cNvSpPr txBox="1"/>
          <p:nvPr>
            <p:custDataLst>
              <p:tags r:id="rId39"/>
            </p:custDataLst>
          </p:nvPr>
        </p:nvSpPr>
        <p:spPr>
          <a:xfrm>
            <a:off x="8477885" y="1593215"/>
            <a:ext cx="1317625" cy="2660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380V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42" name="文本框 41"/>
          <p:cNvSpPr txBox="1"/>
          <p:nvPr>
            <p:custDataLst>
              <p:tags r:id="rId40"/>
            </p:custDataLst>
          </p:nvPr>
        </p:nvSpPr>
        <p:spPr>
          <a:xfrm>
            <a:off x="5961380" y="284226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6</a:t>
            </a:r>
            <a:r>
              <a:rPr lang="zh-CN" altLang="en-US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个实验台上插座均</a:t>
            </a:r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&gt;2000W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pic>
        <p:nvPicPr>
          <p:cNvPr id="152" name="图片 1"/>
          <p:cNvPicPr>
            <a:picLocks noChangeAspect="1" noChangeArrowheads="1"/>
          </p:cNvPicPr>
          <p:nvPr>
            <p:custDataLst>
              <p:tags r:id="rId41"/>
            </p:custDataLst>
          </p:nvPr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259288" y="1643079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文本框 47"/>
          <p:cNvSpPr txBox="1"/>
          <p:nvPr/>
        </p:nvSpPr>
        <p:spPr>
          <a:xfrm>
            <a:off x="5320665" y="649605"/>
            <a:ext cx="1115060" cy="534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>
                <a:solidFill>
                  <a:srgbClr val="FF0000"/>
                </a:solidFill>
              </a:rPr>
              <a:t>16A </a:t>
            </a:r>
            <a:r>
              <a:rPr lang="zh-CN" altLang="en-US" sz="1200">
                <a:solidFill>
                  <a:srgbClr val="FF0000"/>
                </a:solidFill>
              </a:rPr>
              <a:t>水浴锅</a:t>
            </a:r>
            <a:r>
              <a:rPr lang="en-US" altLang="zh-CN" sz="1200">
                <a:solidFill>
                  <a:srgbClr val="FF0000"/>
                </a:solidFill>
              </a:rPr>
              <a:t>2</a:t>
            </a:r>
            <a:r>
              <a:rPr lang="zh-CN" altLang="en-US" sz="1200">
                <a:solidFill>
                  <a:srgbClr val="FF0000"/>
                </a:solidFill>
              </a:rPr>
              <a:t>个</a:t>
            </a:r>
            <a:r>
              <a:rPr lang="en-US" altLang="zh-CN" sz="1200">
                <a:solidFill>
                  <a:srgbClr val="FF0000"/>
                </a:solidFill>
              </a:rPr>
              <a:t> </a:t>
            </a:r>
            <a:r>
              <a:rPr lang="zh-CN" altLang="en-US" sz="1200">
                <a:solidFill>
                  <a:srgbClr val="FF0000"/>
                </a:solidFill>
              </a:rPr>
              <a:t>各</a:t>
            </a:r>
            <a:r>
              <a:rPr lang="en-US" altLang="zh-CN" sz="1200">
                <a:solidFill>
                  <a:srgbClr val="FF0000"/>
                </a:solidFill>
              </a:rPr>
              <a:t>1500W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435090" y="645160"/>
            <a:ext cx="1124585" cy="7054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>
                <a:solidFill>
                  <a:srgbClr val="FF0000"/>
                </a:solidFill>
              </a:rPr>
              <a:t>16A </a:t>
            </a:r>
            <a:r>
              <a:rPr lang="zh-CN" altLang="en-US" sz="1200">
                <a:solidFill>
                  <a:srgbClr val="FF0000"/>
                </a:solidFill>
              </a:rPr>
              <a:t>电热套</a:t>
            </a:r>
            <a:r>
              <a:rPr lang="en-US" altLang="zh-CN" sz="1200">
                <a:solidFill>
                  <a:srgbClr val="FF0000"/>
                </a:solidFill>
              </a:rPr>
              <a:t> 2</a:t>
            </a:r>
            <a:r>
              <a:rPr lang="zh-CN" altLang="en-US" sz="1200">
                <a:solidFill>
                  <a:srgbClr val="FF0000"/>
                </a:solidFill>
              </a:rPr>
              <a:t>个</a:t>
            </a:r>
            <a:r>
              <a:rPr lang="en-US" altLang="zh-CN" sz="1200">
                <a:solidFill>
                  <a:srgbClr val="FF0000"/>
                </a:solidFill>
              </a:rPr>
              <a:t> </a:t>
            </a:r>
            <a:r>
              <a:rPr lang="zh-CN" altLang="en-US" sz="1200">
                <a:solidFill>
                  <a:srgbClr val="FF0000"/>
                </a:solidFill>
              </a:rPr>
              <a:t>各</a:t>
            </a:r>
            <a:r>
              <a:rPr lang="en-US" altLang="zh-CN" sz="1200">
                <a:solidFill>
                  <a:srgbClr val="FF0000"/>
                </a:solidFill>
              </a:rPr>
              <a:t>2000W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045960" y="6529705"/>
            <a:ext cx="1800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16A </a:t>
            </a:r>
            <a:r>
              <a:rPr lang="zh-CN" altLang="en-US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电热板</a:t>
            </a:r>
            <a:r>
              <a:rPr lang="en-US" altLang="zh-CN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个</a:t>
            </a:r>
            <a:r>
              <a:rPr lang="en-US" altLang="zh-CN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各</a:t>
            </a:r>
            <a:r>
              <a:rPr lang="en-US" altLang="zh-CN" sz="120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1800W</a:t>
            </a: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53" name="文本框 52"/>
          <p:cNvSpPr txBox="1"/>
          <p:nvPr>
            <p:custDataLst>
              <p:tags r:id="rId43"/>
            </p:custDataLst>
          </p:nvPr>
        </p:nvSpPr>
        <p:spPr>
          <a:xfrm>
            <a:off x="8418830" y="1908810"/>
            <a:ext cx="23368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16A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马弗炉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 4000W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配空气开关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418830" y="2272030"/>
            <a:ext cx="197167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F0000"/>
                </a:solidFill>
              </a:rPr>
              <a:t>16A </a:t>
            </a:r>
            <a:r>
              <a:rPr lang="zh-CN" altLang="en-US" sz="1200">
                <a:solidFill>
                  <a:srgbClr val="FF0000"/>
                </a:solidFill>
              </a:rPr>
              <a:t>干燥箱</a:t>
            </a:r>
            <a:r>
              <a:rPr lang="en-US" altLang="zh-CN" sz="1200">
                <a:solidFill>
                  <a:srgbClr val="FF0000"/>
                </a:solidFill>
              </a:rPr>
              <a:t>2</a:t>
            </a:r>
            <a:r>
              <a:rPr lang="zh-CN" altLang="en-US" sz="1200">
                <a:solidFill>
                  <a:srgbClr val="FF0000"/>
                </a:solidFill>
              </a:rPr>
              <a:t>个</a:t>
            </a:r>
            <a:r>
              <a:rPr lang="en-US" altLang="zh-CN" sz="1200">
                <a:solidFill>
                  <a:srgbClr val="FF0000"/>
                </a:solidFill>
              </a:rPr>
              <a:t> </a:t>
            </a:r>
            <a:r>
              <a:rPr lang="zh-CN" altLang="en-US" sz="1200">
                <a:solidFill>
                  <a:srgbClr val="FF0000"/>
                </a:solidFill>
              </a:rPr>
              <a:t>各</a:t>
            </a:r>
            <a:r>
              <a:rPr lang="en-US" altLang="zh-CN" sz="1200">
                <a:solidFill>
                  <a:srgbClr val="FF0000"/>
                </a:solidFill>
              </a:rPr>
              <a:t>3000W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57" name="文本框 56"/>
          <p:cNvSpPr txBox="1"/>
          <p:nvPr>
            <p:custDataLst>
              <p:tags r:id="rId44"/>
            </p:custDataLst>
          </p:nvPr>
        </p:nvSpPr>
        <p:spPr>
          <a:xfrm>
            <a:off x="8477885" y="2896235"/>
            <a:ext cx="1748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F0000"/>
                </a:solidFill>
              </a:rPr>
              <a:t>16A </a:t>
            </a:r>
            <a:r>
              <a:rPr lang="zh-CN" sz="1200">
                <a:solidFill>
                  <a:srgbClr val="FF0000"/>
                </a:solidFill>
              </a:rPr>
              <a:t>凯氏定氮仪</a:t>
            </a:r>
            <a:r>
              <a:rPr lang="en-US" altLang="zh-CN" sz="1200">
                <a:solidFill>
                  <a:srgbClr val="FF0000"/>
                </a:solidFill>
              </a:rPr>
              <a:t> 3000W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59" name="文本框 58"/>
          <p:cNvSpPr txBox="1"/>
          <p:nvPr>
            <p:custDataLst>
              <p:tags r:id="rId45"/>
            </p:custDataLst>
          </p:nvPr>
        </p:nvSpPr>
        <p:spPr>
          <a:xfrm>
            <a:off x="8462645" y="3629025"/>
            <a:ext cx="19272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F0000"/>
                </a:solidFill>
              </a:rPr>
              <a:t>16A </a:t>
            </a:r>
            <a:r>
              <a:rPr lang="zh-CN" sz="1200">
                <a:solidFill>
                  <a:srgbClr val="FF0000"/>
                </a:solidFill>
              </a:rPr>
              <a:t>粗脂肪测定仪</a:t>
            </a:r>
            <a:r>
              <a:rPr lang="en-US" altLang="zh-CN" sz="1200">
                <a:solidFill>
                  <a:srgbClr val="FF0000"/>
                </a:solidFill>
              </a:rPr>
              <a:t> 3600W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61" name="文本框 60"/>
          <p:cNvSpPr txBox="1"/>
          <p:nvPr>
            <p:custDataLst>
              <p:tags r:id="rId46"/>
            </p:custDataLst>
          </p:nvPr>
        </p:nvSpPr>
        <p:spPr>
          <a:xfrm>
            <a:off x="8477885" y="4918710"/>
            <a:ext cx="19272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F0000"/>
                </a:solidFill>
              </a:rPr>
              <a:t>16A </a:t>
            </a:r>
            <a:r>
              <a:rPr lang="zh-CN" sz="1200">
                <a:solidFill>
                  <a:srgbClr val="FF0000"/>
                </a:solidFill>
              </a:rPr>
              <a:t>粗纤维测定仪</a:t>
            </a:r>
            <a:r>
              <a:rPr lang="en-US" altLang="zh-CN" sz="1200">
                <a:solidFill>
                  <a:srgbClr val="FF0000"/>
                </a:solidFill>
              </a:rPr>
              <a:t> 3600W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63" name="文本框 62"/>
          <p:cNvSpPr txBox="1"/>
          <p:nvPr>
            <p:custDataLst>
              <p:tags r:id="rId47"/>
            </p:custDataLst>
          </p:nvPr>
        </p:nvSpPr>
        <p:spPr>
          <a:xfrm>
            <a:off x="8418830" y="5563235"/>
            <a:ext cx="678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5" name="文本框 64"/>
          <p:cNvSpPr txBox="1"/>
          <p:nvPr>
            <p:custDataLst>
              <p:tags r:id="rId48"/>
            </p:custDataLst>
          </p:nvPr>
        </p:nvSpPr>
        <p:spPr>
          <a:xfrm>
            <a:off x="8462645" y="4055110"/>
            <a:ext cx="678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933450" y="705485"/>
            <a:ext cx="74860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预处理室+天平室+准备室（111㎡）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（一）预处理室（40㎡） 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5675" y="1720215"/>
            <a:ext cx="8420100" cy="5056505"/>
          </a:xfrm>
          <a:prstGeom prst="rect">
            <a:avLst/>
          </a:prstGeom>
        </p:spPr>
      </p:pic>
      <p:sp>
        <p:nvSpPr>
          <p:cNvPr id="120" name="文本框 119"/>
          <p:cNvSpPr txBox="1"/>
          <p:nvPr>
            <p:custDataLst>
              <p:tags r:id="rId2"/>
            </p:custDataLst>
          </p:nvPr>
        </p:nvSpPr>
        <p:spPr>
          <a:xfrm>
            <a:off x="5699760" y="1645920"/>
            <a:ext cx="746760" cy="2076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590030" y="1645920"/>
            <a:ext cx="670560" cy="281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7365" y="2677795"/>
            <a:ext cx="7232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FF0000"/>
                </a:solidFill>
              </a:rPr>
              <a:t>16A </a:t>
            </a:r>
            <a:r>
              <a:rPr lang="zh-CN" altLang="en-US" sz="1200" dirty="0">
                <a:solidFill>
                  <a:srgbClr val="FF0000"/>
                </a:solidFill>
              </a:rPr>
              <a:t>消化炉</a:t>
            </a:r>
            <a:r>
              <a:rPr lang="en-US" altLang="zh-CN" sz="1200" dirty="0">
                <a:solidFill>
                  <a:srgbClr val="FF0000"/>
                </a:solidFill>
              </a:rPr>
              <a:t> 3600W</a:t>
            </a:r>
            <a:endParaRPr lang="en-US" altLang="zh-CN" sz="12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45150" y="3672840"/>
            <a:ext cx="325755" cy="107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5699760" y="3744595"/>
            <a:ext cx="325755" cy="107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6310630" y="3658235"/>
            <a:ext cx="325755" cy="107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7032625" y="3672840"/>
            <a:ext cx="325755" cy="107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154420" y="2677795"/>
            <a:ext cx="7232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F0000"/>
                </a:solidFill>
              </a:rPr>
              <a:t>16A </a:t>
            </a:r>
            <a:r>
              <a:rPr lang="zh-CN" altLang="en-US" sz="1200">
                <a:solidFill>
                  <a:srgbClr val="FF0000"/>
                </a:solidFill>
              </a:rPr>
              <a:t>消化炉</a:t>
            </a:r>
            <a:r>
              <a:rPr lang="en-US" altLang="zh-CN" sz="1200">
                <a:solidFill>
                  <a:srgbClr val="FF0000"/>
                </a:solidFill>
              </a:rPr>
              <a:t> 3600W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6723380" y="2677795"/>
            <a:ext cx="7232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F0000"/>
                </a:solidFill>
              </a:rPr>
              <a:t>16A </a:t>
            </a:r>
            <a:endParaRPr lang="en-US" altLang="zh-CN" sz="1200">
              <a:solidFill>
                <a:srgbClr val="FF0000"/>
              </a:solidFill>
            </a:endParaRPr>
          </a:p>
          <a:p>
            <a:r>
              <a:rPr lang="zh-CN" altLang="en-US" sz="1200">
                <a:solidFill>
                  <a:srgbClr val="FF0000"/>
                </a:solidFill>
              </a:rPr>
              <a:t>电炉</a:t>
            </a:r>
            <a:r>
              <a:rPr lang="en-US" altLang="zh-CN" sz="1200">
                <a:solidFill>
                  <a:srgbClr val="FF0000"/>
                </a:solidFill>
              </a:rPr>
              <a:t> 4000W</a:t>
            </a:r>
            <a:endParaRPr lang="en-US" altLang="zh-CN" sz="1200">
              <a:solidFill>
                <a:srgbClr val="FF0000"/>
              </a:solidFill>
            </a:endParaRPr>
          </a:p>
        </p:txBody>
      </p:sp>
      <p:graphicFrame>
        <p:nvGraphicFramePr>
          <p:cNvPr id="113" name="对象 112"/>
          <p:cNvGraphicFramePr/>
          <p:nvPr>
            <p:custDataLst>
              <p:tags r:id="rId9"/>
            </p:custDataLst>
          </p:nvPr>
        </p:nvGraphicFramePr>
        <p:xfrm>
          <a:off x="6657975" y="3515995"/>
          <a:ext cx="21971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0" imgW="219075" imgH="228600" progId="Paint.Picture">
                  <p:embed/>
                </p:oleObj>
              </mc:Choice>
              <mc:Fallback>
                <p:oleObj name="" r:id="rId10" imgW="219075" imgH="228600" progId="Paint.Picture">
                  <p:embed/>
                  <p:pic>
                    <p:nvPicPr>
                      <p:cNvPr id="0" name="对象 1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57975" y="3515995"/>
                        <a:ext cx="21971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/>
          <p:nvPr>
            <p:custDataLst>
              <p:tags r:id="rId12"/>
            </p:custDataLst>
          </p:nvPr>
        </p:nvGraphicFramePr>
        <p:xfrm>
          <a:off x="5888990" y="3515995"/>
          <a:ext cx="21971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3" imgW="219075" imgH="228600" progId="Paint.Picture">
                  <p:embed/>
                </p:oleObj>
              </mc:Choice>
              <mc:Fallback>
                <p:oleObj name="" r:id="rId13" imgW="219075" imgH="228600" progId="Paint.Picture">
                  <p:embed/>
                  <p:pic>
                    <p:nvPicPr>
                      <p:cNvPr id="0" name="对象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88990" y="3515995"/>
                        <a:ext cx="21971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/>
          <p:nvPr>
            <p:custDataLst>
              <p:tags r:id="rId14"/>
            </p:custDataLst>
          </p:nvPr>
        </p:nvGraphicFramePr>
        <p:xfrm>
          <a:off x="7260590" y="3515995"/>
          <a:ext cx="21971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5" imgW="219075" imgH="228600" progId="Paint.Picture">
                  <p:embed/>
                </p:oleObj>
              </mc:Choice>
              <mc:Fallback>
                <p:oleObj name="" r:id="rId15" imgW="219075" imgH="228600" progId="Paint.Picture">
                  <p:embed/>
                  <p:pic>
                    <p:nvPicPr>
                      <p:cNvPr id="0" name="对象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60590" y="3515995"/>
                        <a:ext cx="21971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/>
          <p:nvPr>
            <p:custDataLst>
              <p:tags r:id="rId16"/>
            </p:custDataLst>
          </p:nvPr>
        </p:nvGraphicFramePr>
        <p:xfrm>
          <a:off x="4954905" y="2886075"/>
          <a:ext cx="21971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7" imgW="219075" imgH="228600" progId="Paint.Picture">
                  <p:embed/>
                </p:oleObj>
              </mc:Choice>
              <mc:Fallback>
                <p:oleObj name="" r:id="rId17" imgW="219075" imgH="228600" progId="Paint.Picture">
                  <p:embed/>
                  <p:pic>
                    <p:nvPicPr>
                      <p:cNvPr id="0" name="对象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54905" y="2886075"/>
                        <a:ext cx="21971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文本框 20"/>
          <p:cNvSpPr txBox="1"/>
          <p:nvPr>
            <p:custDataLst>
              <p:tags r:id="rId18"/>
            </p:custDataLst>
          </p:nvPr>
        </p:nvSpPr>
        <p:spPr>
          <a:xfrm>
            <a:off x="2980055" y="2296160"/>
            <a:ext cx="17868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16A 4000W 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配空气开关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文本框 21"/>
          <p:cNvSpPr txBox="1"/>
          <p:nvPr>
            <p:custDataLst>
              <p:tags r:id="rId19"/>
            </p:custDataLst>
          </p:nvPr>
        </p:nvSpPr>
        <p:spPr>
          <a:xfrm>
            <a:off x="3522345" y="2992120"/>
            <a:ext cx="15379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F0000"/>
                </a:solidFill>
              </a:rPr>
              <a:t>16A </a:t>
            </a:r>
            <a:r>
              <a:rPr lang="zh-CN" altLang="en-US" sz="1200">
                <a:solidFill>
                  <a:srgbClr val="FF0000"/>
                </a:solidFill>
              </a:rPr>
              <a:t>干燥箱</a:t>
            </a:r>
            <a:r>
              <a:rPr lang="en-US" altLang="zh-CN" sz="1200">
                <a:solidFill>
                  <a:srgbClr val="FF0000"/>
                </a:solidFill>
              </a:rPr>
              <a:t> 3000W</a:t>
            </a:r>
            <a:endParaRPr lang="en-US" altLang="zh-CN" sz="120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60315" y="3653155"/>
            <a:ext cx="3361690" cy="192405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1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天平台</a:t>
            </a:r>
            <a:endParaRPr lang="zh-CN" altLang="en-US" sz="1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ctr"/>
            <a:endParaRPr lang="zh-CN" altLang="en-US" sz="1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70145" y="3653155"/>
            <a:ext cx="298450" cy="1416685"/>
          </a:xfrm>
          <a:prstGeom prst="rect">
            <a:avLst/>
          </a:prstGeom>
        </p:spPr>
        <p:txBody>
          <a:bodyPr vert="eaVert"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1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天平台</a:t>
            </a:r>
            <a:endParaRPr lang="zh-CN" altLang="en-US" sz="1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35525" y="4877435"/>
            <a:ext cx="2741930" cy="193040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1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天平台</a:t>
            </a:r>
            <a:endParaRPr lang="zh-CN" altLang="en-US" sz="1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ctr"/>
            <a:endParaRPr lang="zh-CN" altLang="en-US" sz="1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76165" y="2256155"/>
            <a:ext cx="298450" cy="1416685"/>
          </a:xfrm>
          <a:prstGeom prst="rect">
            <a:avLst/>
          </a:prstGeom>
        </p:spPr>
        <p:txBody>
          <a:bodyPr vert="eaVert" wrap="square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1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高温台</a:t>
            </a:r>
            <a:endParaRPr lang="zh-CN" altLang="en-US" sz="1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57775" y="2245995"/>
            <a:ext cx="3361690" cy="192405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1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高温</a:t>
            </a:r>
            <a:r>
              <a:rPr lang="zh-CN" altLang="en-US" sz="1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台</a:t>
            </a:r>
            <a:endParaRPr lang="zh-CN" altLang="en-US" sz="1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766256" y="1187397"/>
            <a:ext cx="242967" cy="301067"/>
            <a:chOff x="933" y="6926"/>
            <a:chExt cx="230" cy="285"/>
          </a:xfrm>
        </p:grpSpPr>
        <p:sp>
          <p:nvSpPr>
            <p:cNvPr id="5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6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7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8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9" name="Group 7"/>
          <p:cNvGrpSpPr/>
          <p:nvPr/>
        </p:nvGrpSpPr>
        <p:grpSpPr bwMode="auto">
          <a:xfrm>
            <a:off x="839228" y="1780305"/>
            <a:ext cx="71305" cy="66023"/>
            <a:chOff x="1514" y="8964"/>
            <a:chExt cx="67" cy="62"/>
          </a:xfrm>
        </p:grpSpPr>
        <p:sp>
          <p:nvSpPr>
            <p:cNvPr id="10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205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94" y="21201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93" y="2547319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2"/>
          <p:cNvGrpSpPr/>
          <p:nvPr/>
        </p:nvGrpSpPr>
        <p:grpSpPr bwMode="auto">
          <a:xfrm>
            <a:off x="774789" y="2944947"/>
            <a:ext cx="182226" cy="179584"/>
            <a:chOff x="1808" y="10942"/>
            <a:chExt cx="173" cy="170"/>
          </a:xfrm>
        </p:grpSpPr>
        <p:sp>
          <p:nvSpPr>
            <p:cNvPr id="13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5" name="Group 15"/>
          <p:cNvGrpSpPr/>
          <p:nvPr/>
        </p:nvGrpSpPr>
        <p:grpSpPr bwMode="auto">
          <a:xfrm>
            <a:off x="740013" y="3400289"/>
            <a:ext cx="242967" cy="242967"/>
            <a:chOff x="4991" y="7874"/>
            <a:chExt cx="230" cy="230"/>
          </a:xfrm>
        </p:grpSpPr>
        <p:sp>
          <p:nvSpPr>
            <p:cNvPr id="16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8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0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22" name="テキスト ボックス 24"/>
          <p:cNvSpPr txBox="1">
            <a:spLocks noChangeArrowheads="1"/>
          </p:cNvSpPr>
          <p:nvPr/>
        </p:nvSpPr>
        <p:spPr bwMode="auto">
          <a:xfrm>
            <a:off x="1182629" y="328182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通风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テキスト ボックス 24"/>
          <p:cNvSpPr txBox="1">
            <a:spLocks noChangeArrowheads="1"/>
          </p:cNvSpPr>
          <p:nvPr/>
        </p:nvSpPr>
        <p:spPr bwMode="auto">
          <a:xfrm>
            <a:off x="1227599" y="2815988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网线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テキスト ボックス 24"/>
          <p:cNvSpPr txBox="1">
            <a:spLocks noChangeArrowheads="1"/>
          </p:cNvSpPr>
          <p:nvPr/>
        </p:nvSpPr>
        <p:spPr bwMode="auto">
          <a:xfrm>
            <a:off x="1212605" y="2377994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电源插座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380v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テキスト ボックス 24"/>
          <p:cNvSpPr txBox="1">
            <a:spLocks noChangeArrowheads="1"/>
          </p:cNvSpPr>
          <p:nvPr/>
        </p:nvSpPr>
        <p:spPr bwMode="auto">
          <a:xfrm>
            <a:off x="1212850" y="1945005"/>
            <a:ext cx="2658110" cy="380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电源插座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220v 10A 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テキスト ボックス 24"/>
          <p:cNvSpPr txBox="1">
            <a:spLocks noChangeArrowheads="1"/>
          </p:cNvSpPr>
          <p:nvPr/>
        </p:nvSpPr>
        <p:spPr bwMode="auto">
          <a:xfrm>
            <a:off x="1212606" y="1528988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地漏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テキスト ボックス 24"/>
          <p:cNvSpPr txBox="1">
            <a:spLocks noChangeArrowheads="1"/>
          </p:cNvSpPr>
          <p:nvPr/>
        </p:nvSpPr>
        <p:spPr bwMode="auto">
          <a:xfrm>
            <a:off x="1212607" y="110838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水池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31800" y="136525"/>
            <a:ext cx="52520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  <a:sym typeface="+mn-ea"/>
              </a:rPr>
              <a:t>（二）天平室（31㎡）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 descr="天平室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0960" y="923925"/>
            <a:ext cx="6859905" cy="4545330"/>
          </a:xfrm>
          <a:prstGeom prst="rect">
            <a:avLst/>
          </a:prstGeom>
        </p:spPr>
      </p:pic>
      <p:pic>
        <p:nvPicPr>
          <p:cNvPr id="23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164" y="95997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769" y="95997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374" y="95997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979" y="95997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504" y="95997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029" y="95997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554" y="95997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2889" y="95997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1224" y="95997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858864" y="221854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858864" y="154099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858864" y="278559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858864" y="340535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858864" y="412481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858864" y="475981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04224" y="50411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309714" y="50411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959319" y="50411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511769" y="50411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823679" y="50411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472649" y="50411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144479" y="50411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916004" y="50411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2" name="直接箭头连接符 51"/>
          <p:cNvCxnSpPr/>
          <p:nvPr/>
        </p:nvCxnSpPr>
        <p:spPr>
          <a:xfrm flipV="1">
            <a:off x="3548380" y="1071880"/>
            <a:ext cx="381000" cy="146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/>
          <p:nvPr/>
        </p:nvCxnSpPr>
        <p:spPr>
          <a:xfrm>
            <a:off x="3463925" y="5150485"/>
            <a:ext cx="45148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>
          <a:xfrm flipH="1" flipV="1">
            <a:off x="3915410" y="5305425"/>
            <a:ext cx="13970" cy="4235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>
          <a:xfrm flipH="1" flipV="1">
            <a:off x="10674985" y="5262880"/>
            <a:ext cx="13970" cy="5645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3689985" y="1114425"/>
            <a:ext cx="27940" cy="40360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3929380" y="5488940"/>
            <a:ext cx="6660515" cy="42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4536440" y="1170940"/>
            <a:ext cx="54057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边台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      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高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75cm         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宽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70cm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0" name="文本框 59"/>
          <p:cNvSpPr txBox="1"/>
          <p:nvPr/>
        </p:nvSpPr>
        <p:spPr>
          <a:xfrm rot="5400000">
            <a:off x="2646045" y="2947670"/>
            <a:ext cx="3113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边台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    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高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75cm     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宽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70cm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387215" y="4688840"/>
            <a:ext cx="39287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边台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      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高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75cm         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宽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70cm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62" name="Group 15"/>
          <p:cNvGrpSpPr/>
          <p:nvPr/>
        </p:nvGrpSpPr>
        <p:grpSpPr bwMode="auto">
          <a:xfrm>
            <a:off x="9897348" y="1154294"/>
            <a:ext cx="242967" cy="242967"/>
            <a:chOff x="4991" y="7874"/>
            <a:chExt cx="230" cy="230"/>
          </a:xfrm>
        </p:grpSpPr>
        <p:sp>
          <p:nvSpPr>
            <p:cNvPr id="63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4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5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6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7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8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69" name="Group 15"/>
          <p:cNvGrpSpPr/>
          <p:nvPr/>
        </p:nvGrpSpPr>
        <p:grpSpPr bwMode="auto">
          <a:xfrm>
            <a:off x="4082018" y="1297804"/>
            <a:ext cx="242967" cy="242967"/>
            <a:chOff x="4991" y="7874"/>
            <a:chExt cx="230" cy="230"/>
          </a:xfrm>
        </p:grpSpPr>
        <p:sp>
          <p:nvSpPr>
            <p:cNvPr id="70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1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2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3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4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5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76" name="Group 15"/>
          <p:cNvGrpSpPr/>
          <p:nvPr/>
        </p:nvGrpSpPr>
        <p:grpSpPr bwMode="auto">
          <a:xfrm>
            <a:off x="4078208" y="4771889"/>
            <a:ext cx="242967" cy="242967"/>
            <a:chOff x="4991" y="7874"/>
            <a:chExt cx="230" cy="230"/>
          </a:xfrm>
        </p:grpSpPr>
        <p:sp>
          <p:nvSpPr>
            <p:cNvPr id="77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8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9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0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1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2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83" name="Group 12"/>
          <p:cNvGrpSpPr/>
          <p:nvPr/>
        </p:nvGrpSpPr>
        <p:grpSpPr bwMode="auto">
          <a:xfrm>
            <a:off x="8507819" y="4984567"/>
            <a:ext cx="182226" cy="179584"/>
            <a:chOff x="1808" y="10942"/>
            <a:chExt cx="173" cy="170"/>
          </a:xfrm>
        </p:grpSpPr>
        <p:sp>
          <p:nvSpPr>
            <p:cNvPr id="84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5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86" name="Group 15"/>
          <p:cNvGrpSpPr/>
          <p:nvPr/>
        </p:nvGrpSpPr>
        <p:grpSpPr bwMode="auto">
          <a:xfrm>
            <a:off x="8683228" y="4752204"/>
            <a:ext cx="242967" cy="242967"/>
            <a:chOff x="4991" y="7874"/>
            <a:chExt cx="230" cy="230"/>
          </a:xfrm>
        </p:grpSpPr>
        <p:sp>
          <p:nvSpPr>
            <p:cNvPr id="87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8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9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0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1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2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7009130" y="5531485"/>
            <a:ext cx="584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9m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105150" y="2856865"/>
            <a:ext cx="765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3.5m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933450" y="705485"/>
            <a:ext cx="96754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rPr>
              <a:t>（三）准备室（40㎡） 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rPr>
              <a:t>1、安装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rPr>
              <a:t>1</a:t>
            </a:r>
            <a:r>
              <a: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rPr>
              <a:t>个水池（水池安装2个水笼头）；</a:t>
            </a: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rPr>
              <a:t>2、安装通风扇2个；</a:t>
            </a: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rPr>
              <a:t>3、设置靠墙边台；</a:t>
            </a: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rPr>
              <a:t>4、220V，16A电源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rPr>
              <a:t>3</a:t>
            </a:r>
            <a:r>
              <a: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rPr>
              <a:t>个，10A电源5个，380V电源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rPr>
              <a:t>1</a:t>
            </a:r>
            <a:r>
              <a: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rPr>
              <a:t>个；</a:t>
            </a: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rPr>
              <a:t>5、功率：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rPr>
              <a:t>25</a:t>
            </a:r>
            <a:r>
              <a: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rPr>
              <a:t>000W。</a:t>
            </a: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rPr>
              <a:t>注：所有实验台电源插座，高度均在台面以上。</a:t>
            </a: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27736"/>
          <a:stretch>
            <a:fillRect/>
          </a:stretch>
        </p:blipFill>
        <p:spPr>
          <a:xfrm>
            <a:off x="1176655" y="840740"/>
            <a:ext cx="9707880" cy="510794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文本框 119"/>
          <p:cNvSpPr txBox="1"/>
          <p:nvPr>
            <p:custDataLst>
              <p:tags r:id="rId2"/>
            </p:custDataLst>
          </p:nvPr>
        </p:nvSpPr>
        <p:spPr>
          <a:xfrm>
            <a:off x="7117080" y="1224280"/>
            <a:ext cx="100647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16A 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299700" y="279527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0299700" y="367792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103120" y="2959100"/>
            <a:ext cx="102679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16A 4000W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295515" y="1558290"/>
            <a:ext cx="317500" cy="2927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786255" y="2447290"/>
            <a:ext cx="209550" cy="5810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1"/>
              <a:t>饲料品控与样本展室（111㎡） </a:t>
            </a:r>
            <a:endParaRPr lang="zh-CN" altLang="en-US" sz="2400" b="1"/>
          </a:p>
        </p:txBody>
      </p:sp>
      <p:pic>
        <p:nvPicPr>
          <p:cNvPr id="28" name="图片 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23595" y="1231900"/>
            <a:ext cx="9077325" cy="5357495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文本框 119"/>
          <p:cNvSpPr txBox="1"/>
          <p:nvPr>
            <p:custDataLst>
              <p:tags r:id="rId2"/>
            </p:custDataLst>
          </p:nvPr>
        </p:nvSpPr>
        <p:spPr>
          <a:xfrm>
            <a:off x="5938520" y="1137920"/>
            <a:ext cx="835660" cy="281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3000W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774180" y="113792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5692775" y="643826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6541770" y="643826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18075" y="4862195"/>
            <a:ext cx="3361690" cy="192405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1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样品</a:t>
            </a:r>
            <a:r>
              <a:rPr lang="zh-CN" altLang="en-US" sz="1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展示柜</a:t>
            </a:r>
            <a:endParaRPr lang="zh-CN" altLang="en-US" sz="1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7235" y="-319587"/>
            <a:ext cx="15262285" cy="1078829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85845" y="629246"/>
            <a:ext cx="3620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马业大楼二层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11301" y="1967455"/>
            <a:ext cx="1321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微生物实验室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24391" y="2203323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121.8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12219" y="2466927"/>
            <a:ext cx="13618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兽医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5490899" y="2474364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兽医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415481" y="1986043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准备室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16702" y="2221911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31.9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47167" y="1974892"/>
            <a:ext cx="1321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传染病实验室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16012" y="2199609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110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84944" y="2452062"/>
            <a:ext cx="10755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兽医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10730889" y="3683068"/>
            <a:ext cx="1321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病理切片制作室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055490" y="2218197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75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976977" y="2470650"/>
            <a:ext cx="10755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兽医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10730890" y="1993480"/>
            <a:ext cx="1321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病理数码互动室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1040625" y="3909463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110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817149" y="4195369"/>
            <a:ext cx="10755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dirty="0"/>
              <a:t>兽医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9597183" y="3692183"/>
            <a:ext cx="1321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寄生虫实验室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810273" y="3916900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100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765213" y="4169353"/>
            <a:ext cx="10755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兽医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8355680" y="3699620"/>
            <a:ext cx="1321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生理生化实验室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46827" y="3924337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100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89475" y="4176790"/>
            <a:ext cx="1354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dirty="0"/>
              <a:t>兽医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7426413" y="3707057"/>
            <a:ext cx="1321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药理实验室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83748" y="3920623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110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83292" y="4173076"/>
            <a:ext cx="10755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兽医</a:t>
            </a:r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5960103" y="4146799"/>
            <a:ext cx="660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教师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休息室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948952" y="4537510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30.6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13945" y="4143085"/>
            <a:ext cx="6608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办公室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569700" y="4399984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30.6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288902" y="1952357"/>
            <a:ext cx="1321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马运动性能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分析室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713861" y="2333188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75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735707" y="2529886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马术</a:t>
            </a:r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>
          <a:xfrm>
            <a:off x="1340943" y="3420600"/>
            <a:ext cx="1321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马基因工程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实验室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765902" y="3801431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75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776597" y="3998129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马术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2966066" y="3512932"/>
            <a:ext cx="1321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预留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993471" y="3808868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75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-77274"/>
            <a:ext cx="12093262" cy="5856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微生物实验室</a:t>
            </a:r>
            <a:r>
              <a:rPr lang="zh-CN" altLang="en-US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（贾俊涛）</a:t>
            </a: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</a:rPr>
              <a:t>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在墙上开一个单开门；准备室隔出一间面积约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2-3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㎡的缓冲间，上方安装紫外杀菌灯。</a:t>
            </a: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</a:rPr>
              <a:t>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环氧树脂自流坪地面（防水、防酸、防化学腐蚀），双开门。</a:t>
            </a: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3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中央实验台（带水池，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1500mm*2700mm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）两排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6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个，高度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800mm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。每个中央实验台上安装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2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个排插，同时能插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8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台显微镜。</a:t>
            </a: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4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</a:rPr>
              <a:t>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每个中央实验台边按个水池（要求上下水点），共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6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个，地漏（下水点）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4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个（实验台水池的下水点以外）。</a:t>
            </a: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5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主要仪器设备包括：全自动高压灭菌锅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(3000W)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、冰箱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个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(200W)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、双人双面超净工作台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2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(600W*2)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、双人单面超净工作台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个（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350W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）、电热恒温数显培养箱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台（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600W)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、电热干燥箱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(1600W)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、酶标仪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(600W)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、离心机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3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(400W*3)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PCR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仪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(600W)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、凝胶成像仪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(600W)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、细菌鉴定分析仪（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600w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）、全自动清洗仪（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1700w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）、光学显微镜（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zh-CN" altLang="en-US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、超低温冰箱（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2000W</a:t>
            </a:r>
            <a:r>
              <a:rPr lang="zh-CN" altLang="en-US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）、微波炉（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1000W</a:t>
            </a:r>
            <a:r>
              <a:rPr lang="zh-CN" altLang="en-US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）、摇床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altLang="en-US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个（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1000W</a:t>
            </a:r>
            <a:r>
              <a:rPr lang="zh-CN" altLang="en-US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等。</a:t>
            </a: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6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</a:rPr>
              <a:t>. 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220V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16A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电源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个；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220V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10A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电源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34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个；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380V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电源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个；数据点位（网线接口）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2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个。</a:t>
            </a: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133350" indent="13335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注：所有实验台电源插座，高度均在台面以上。</a:t>
            </a: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7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</a:rPr>
              <a:t>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总功率为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18500W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3" name="组合 222"/>
          <p:cNvGrpSpPr/>
          <p:nvPr/>
        </p:nvGrpSpPr>
        <p:grpSpPr>
          <a:xfrm>
            <a:off x="6225443" y="2769082"/>
            <a:ext cx="902335" cy="307340"/>
            <a:chOff x="8888" y="4223"/>
            <a:chExt cx="1421" cy="484"/>
          </a:xfrm>
        </p:grpSpPr>
        <p:sp>
          <p:nvSpPr>
            <p:cNvPr id="224" name="流程图: 汇总连接 223"/>
            <p:cNvSpPr/>
            <p:nvPr/>
          </p:nvSpPr>
          <p:spPr>
            <a:xfrm>
              <a:off x="8888" y="4422"/>
              <a:ext cx="164" cy="164"/>
            </a:xfrm>
            <a:prstGeom prst="flowChartSummingJunct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文本框 224"/>
            <p:cNvSpPr txBox="1"/>
            <p:nvPr/>
          </p:nvSpPr>
          <p:spPr>
            <a:xfrm>
              <a:off x="9075" y="4223"/>
              <a:ext cx="1235" cy="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紫外灯</a:t>
              </a:r>
              <a:endPara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47" name="Rectangle 25"/>
          <p:cNvSpPr>
            <a:spLocks noChangeArrowheads="1"/>
          </p:cNvSpPr>
          <p:nvPr/>
        </p:nvSpPr>
        <p:spPr bwMode="auto">
          <a:xfrm rot="16200000">
            <a:off x="10900948" y="4644872"/>
            <a:ext cx="639445" cy="12065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261" y="1160346"/>
            <a:ext cx="8423995" cy="4902489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-355760" y="616134"/>
            <a:ext cx="5124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微生物实验室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(121.8+31.9m</a:t>
            </a:r>
            <a:r>
              <a:rPr lang="en-US" altLang="zh-CN" sz="24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082202" y="213831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6" name="文本框 345"/>
          <p:cNvSpPr txBox="1"/>
          <p:nvPr/>
        </p:nvSpPr>
        <p:spPr>
          <a:xfrm>
            <a:off x="6138448" y="5441162"/>
            <a:ext cx="5537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80678" y="2076056"/>
            <a:ext cx="4260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09863" y="4399127"/>
            <a:ext cx="183515" cy="158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" name="Group 12"/>
          <p:cNvGrpSpPr/>
          <p:nvPr/>
        </p:nvGrpSpPr>
        <p:grpSpPr bwMode="auto">
          <a:xfrm>
            <a:off x="4543010" y="4552156"/>
            <a:ext cx="234204" cy="230808"/>
            <a:chOff x="1808" y="10942"/>
            <a:chExt cx="173" cy="170"/>
          </a:xfrm>
        </p:grpSpPr>
        <p:sp>
          <p:nvSpPr>
            <p:cNvPr id="175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0140218" y="3218027"/>
            <a:ext cx="796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/>
              <a:t>投影仪</a:t>
            </a:r>
            <a:endParaRPr lang="zh-CN" altLang="en-US" sz="1200"/>
          </a:p>
          <a:p>
            <a:r>
              <a:rPr lang="zh-CN" altLang="en-US" sz="1200"/>
              <a:t>电脑主机</a:t>
            </a:r>
            <a:endParaRPr lang="zh-CN" altLang="en-US" sz="1200"/>
          </a:p>
        </p:txBody>
      </p:sp>
      <p:pic>
        <p:nvPicPr>
          <p:cNvPr id="29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303" y="5321782"/>
            <a:ext cx="213360" cy="18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070" y="532167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338" y="5321782"/>
            <a:ext cx="213360" cy="18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240" y="532167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1825" y="532167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37" y="5363975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文本框 38"/>
          <p:cNvSpPr txBox="1"/>
          <p:nvPr/>
        </p:nvSpPr>
        <p:spPr>
          <a:xfrm>
            <a:off x="11244483" y="4315358"/>
            <a:ext cx="46228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0" name="Group 2"/>
          <p:cNvGrpSpPr/>
          <p:nvPr/>
        </p:nvGrpSpPr>
        <p:grpSpPr bwMode="auto">
          <a:xfrm>
            <a:off x="10067004" y="5262674"/>
            <a:ext cx="242967" cy="301067"/>
            <a:chOff x="933" y="6926"/>
            <a:chExt cx="230" cy="285"/>
          </a:xfrm>
        </p:grpSpPr>
        <p:sp>
          <p:nvSpPr>
            <p:cNvPr id="41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2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43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Group 7"/>
          <p:cNvGrpSpPr/>
          <p:nvPr/>
        </p:nvGrpSpPr>
        <p:grpSpPr bwMode="auto">
          <a:xfrm>
            <a:off x="10299361" y="5422906"/>
            <a:ext cx="71305" cy="66023"/>
            <a:chOff x="1514" y="8964"/>
            <a:chExt cx="67" cy="62"/>
          </a:xfrm>
        </p:grpSpPr>
        <p:sp>
          <p:nvSpPr>
            <p:cNvPr id="46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5" name="文本框 314"/>
          <p:cNvSpPr txBox="1"/>
          <p:nvPr/>
        </p:nvSpPr>
        <p:spPr>
          <a:xfrm>
            <a:off x="9866575" y="4894541"/>
            <a:ext cx="757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洗衣机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3228" y="5476620"/>
            <a:ext cx="158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2" name="Rectangle 25"/>
          <p:cNvSpPr>
            <a:spLocks noChangeArrowheads="1"/>
          </p:cNvSpPr>
          <p:nvPr/>
        </p:nvSpPr>
        <p:spPr bwMode="auto">
          <a:xfrm>
            <a:off x="5853968" y="5024602"/>
            <a:ext cx="2778760" cy="48069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5" name="文本框 194"/>
          <p:cNvSpPr txBox="1"/>
          <p:nvPr/>
        </p:nvSpPr>
        <p:spPr>
          <a:xfrm>
            <a:off x="6692141" y="5035598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Rectangle 25"/>
          <p:cNvSpPr>
            <a:spLocks noChangeArrowheads="1"/>
          </p:cNvSpPr>
          <p:nvPr/>
        </p:nvSpPr>
        <p:spPr bwMode="auto">
          <a:xfrm>
            <a:off x="10137043" y="1535277"/>
            <a:ext cx="591185" cy="37909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9" name="文本框 308"/>
          <p:cNvSpPr txBox="1"/>
          <p:nvPr/>
        </p:nvSpPr>
        <p:spPr>
          <a:xfrm>
            <a:off x="10067193" y="1712442"/>
            <a:ext cx="8248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999643" y="1655292"/>
            <a:ext cx="9207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" name="Rectangle 25"/>
          <p:cNvSpPr>
            <a:spLocks noChangeArrowheads="1"/>
          </p:cNvSpPr>
          <p:nvPr/>
        </p:nvSpPr>
        <p:spPr bwMode="auto">
          <a:xfrm>
            <a:off x="7485283" y="1591157"/>
            <a:ext cx="497840" cy="32956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Rectangle 25"/>
          <p:cNvSpPr>
            <a:spLocks noChangeArrowheads="1"/>
          </p:cNvSpPr>
          <p:nvPr/>
        </p:nvSpPr>
        <p:spPr bwMode="auto">
          <a:xfrm>
            <a:off x="6506113" y="1502257"/>
            <a:ext cx="633730" cy="419100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Rectangle 25"/>
          <p:cNvSpPr>
            <a:spLocks noChangeArrowheads="1"/>
          </p:cNvSpPr>
          <p:nvPr/>
        </p:nvSpPr>
        <p:spPr bwMode="auto">
          <a:xfrm>
            <a:off x="5540278" y="1603222"/>
            <a:ext cx="567055" cy="31178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Rectangle 25"/>
          <p:cNvSpPr>
            <a:spLocks noChangeArrowheads="1"/>
          </p:cNvSpPr>
          <p:nvPr/>
        </p:nvSpPr>
        <p:spPr bwMode="auto">
          <a:xfrm>
            <a:off x="2990753" y="1535277"/>
            <a:ext cx="920115" cy="38798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973801" y="22825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969556" y="3120332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80000">
            <a:off x="2989007" y="402115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012" y="541561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5" name="Group 2"/>
          <p:cNvGrpSpPr/>
          <p:nvPr/>
        </p:nvGrpSpPr>
        <p:grpSpPr bwMode="auto">
          <a:xfrm>
            <a:off x="3002818" y="5275427"/>
            <a:ext cx="242570" cy="300990"/>
            <a:chOff x="933" y="6926"/>
            <a:chExt cx="230" cy="285"/>
          </a:xfrm>
        </p:grpSpPr>
        <p:sp>
          <p:nvSpPr>
            <p:cNvPr id="66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7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68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0" name="Group 7"/>
          <p:cNvGrpSpPr/>
          <p:nvPr/>
        </p:nvGrpSpPr>
        <p:grpSpPr bwMode="auto">
          <a:xfrm>
            <a:off x="3272006" y="5431402"/>
            <a:ext cx="71305" cy="66023"/>
            <a:chOff x="1514" y="8964"/>
            <a:chExt cx="67" cy="62"/>
          </a:xfrm>
        </p:grpSpPr>
        <p:sp>
          <p:nvSpPr>
            <p:cNvPr id="71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7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66817" y="300642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66817" y="241142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70272" y="272702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63922" y="349156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63922" y="436849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8" name="Group 12"/>
          <p:cNvGrpSpPr/>
          <p:nvPr/>
        </p:nvGrpSpPr>
        <p:grpSpPr bwMode="auto">
          <a:xfrm>
            <a:off x="11086254" y="4678365"/>
            <a:ext cx="237724" cy="234277"/>
            <a:chOff x="1808" y="10942"/>
            <a:chExt cx="173" cy="170"/>
          </a:xfrm>
        </p:grpSpPr>
        <p:sp>
          <p:nvSpPr>
            <p:cNvPr id="79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2989801" y="3052321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668902" y="150718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66817" y="358871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66817" y="414497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66817" y="474822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607557" y="159100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853937" y="160307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" name="文本框 87"/>
          <p:cNvSpPr txBox="1"/>
          <p:nvPr/>
        </p:nvSpPr>
        <p:spPr>
          <a:xfrm>
            <a:off x="3010609" y="2198977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012000" y="3941343"/>
            <a:ext cx="52324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4778913" y="3495522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069618" y="3427577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4070253" y="4304512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778913" y="2347442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778913" y="4080992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4778913" y="4709642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778913" y="2942437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4069618" y="2677642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406012" y="150718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Rectangle 25"/>
          <p:cNvSpPr>
            <a:spLocks noChangeArrowheads="1"/>
          </p:cNvSpPr>
          <p:nvPr/>
        </p:nvSpPr>
        <p:spPr bwMode="auto">
          <a:xfrm rot="16200000">
            <a:off x="2315113" y="2574772"/>
            <a:ext cx="1788160" cy="48069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246023" y="5127472"/>
            <a:ext cx="5461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980460" y="472155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" name="文本框 101"/>
          <p:cNvSpPr txBox="1"/>
          <p:nvPr/>
        </p:nvSpPr>
        <p:spPr>
          <a:xfrm>
            <a:off x="2992950" y="4632858"/>
            <a:ext cx="5314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2947180" y="2388717"/>
            <a:ext cx="5880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靠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墙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边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台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605808" y="5441162"/>
            <a:ext cx="50609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7609108" y="5446242"/>
            <a:ext cx="4756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7139843" y="5441162"/>
            <a:ext cx="5537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7983123" y="5472912"/>
            <a:ext cx="55372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824217" y="159100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605777" y="159100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761477" y="160307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521447" y="160307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461247" y="160434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556622" y="156243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" name="文本框 114"/>
          <p:cNvSpPr txBox="1"/>
          <p:nvPr/>
        </p:nvSpPr>
        <p:spPr>
          <a:xfrm>
            <a:off x="8157748" y="1693392"/>
            <a:ext cx="6013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9448703" y="1655292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5455188" y="1235557"/>
            <a:ext cx="695960" cy="275590"/>
            <a:chOff x="9510" y="1829"/>
            <a:chExt cx="1096" cy="434"/>
          </a:xfrm>
        </p:grpSpPr>
        <p:sp>
          <p:nvSpPr>
            <p:cNvPr id="117" name="文本框 116"/>
            <p:cNvSpPr txBox="1"/>
            <p:nvPr/>
          </p:nvSpPr>
          <p:spPr>
            <a:xfrm>
              <a:off x="9510" y="1829"/>
              <a:ext cx="7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9901" y="1829"/>
              <a:ext cx="7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16A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438803" y="1220952"/>
            <a:ext cx="696595" cy="283845"/>
            <a:chOff x="9409" y="1802"/>
            <a:chExt cx="1097" cy="447"/>
          </a:xfrm>
        </p:grpSpPr>
        <p:sp>
          <p:nvSpPr>
            <p:cNvPr id="121" name="文本框 120"/>
            <p:cNvSpPr txBox="1"/>
            <p:nvPr/>
          </p:nvSpPr>
          <p:spPr>
            <a:xfrm>
              <a:off x="9409" y="1815"/>
              <a:ext cx="7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9801" y="1802"/>
              <a:ext cx="7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16A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7411623" y="1217777"/>
            <a:ext cx="681990" cy="284480"/>
            <a:chOff x="9431" y="1905"/>
            <a:chExt cx="1074" cy="448"/>
          </a:xfrm>
        </p:grpSpPr>
        <p:sp>
          <p:nvSpPr>
            <p:cNvPr id="124" name="文本框 123"/>
            <p:cNvSpPr txBox="1"/>
            <p:nvPr/>
          </p:nvSpPr>
          <p:spPr>
            <a:xfrm>
              <a:off x="9431" y="1919"/>
              <a:ext cx="7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9800" y="1905"/>
              <a:ext cx="7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16A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0054031" y="1198910"/>
            <a:ext cx="701040" cy="294640"/>
            <a:chOff x="9409" y="1785"/>
            <a:chExt cx="1104" cy="464"/>
          </a:xfrm>
        </p:grpSpPr>
        <p:sp>
          <p:nvSpPr>
            <p:cNvPr id="127" name="文本框 126"/>
            <p:cNvSpPr txBox="1"/>
            <p:nvPr/>
          </p:nvSpPr>
          <p:spPr>
            <a:xfrm>
              <a:off x="9409" y="1815"/>
              <a:ext cx="7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9808" y="1785"/>
              <a:ext cx="7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16A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2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208132" y="160434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452607" y="160434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" name="文本框 130"/>
          <p:cNvSpPr txBox="1"/>
          <p:nvPr/>
        </p:nvSpPr>
        <p:spPr>
          <a:xfrm>
            <a:off x="7344948" y="1691696"/>
            <a:ext cx="8248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6437959" y="1694289"/>
            <a:ext cx="8248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5471063" y="1693392"/>
            <a:ext cx="8248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9911618" y="5686272"/>
            <a:ext cx="6013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6" name="Rectangle 25"/>
          <p:cNvSpPr>
            <a:spLocks noChangeArrowheads="1"/>
          </p:cNvSpPr>
          <p:nvPr/>
        </p:nvSpPr>
        <p:spPr bwMode="auto">
          <a:xfrm rot="16200000">
            <a:off x="11005774" y="1779117"/>
            <a:ext cx="359410" cy="227330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文本框 136"/>
          <p:cNvSpPr txBox="1"/>
          <p:nvPr/>
        </p:nvSpPr>
        <p:spPr>
          <a:xfrm>
            <a:off x="11044977" y="1677019"/>
            <a:ext cx="3041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衣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柜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0" name="文本框 1"/>
          <p:cNvSpPr txBox="1"/>
          <p:nvPr/>
        </p:nvSpPr>
        <p:spPr>
          <a:xfrm>
            <a:off x="9102946" y="2548102"/>
            <a:ext cx="970915" cy="54229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05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grpSp>
        <p:nvGrpSpPr>
          <p:cNvPr id="157" name="组合 156"/>
          <p:cNvGrpSpPr/>
          <p:nvPr/>
        </p:nvGrpSpPr>
        <p:grpSpPr>
          <a:xfrm>
            <a:off x="5613303" y="2532227"/>
            <a:ext cx="1196340" cy="554355"/>
            <a:chOff x="9757" y="3854"/>
            <a:chExt cx="1884" cy="873"/>
          </a:xfrm>
        </p:grpSpPr>
        <p:sp>
          <p:nvSpPr>
            <p:cNvPr id="138" name="文本框 1"/>
            <p:cNvSpPr txBox="1"/>
            <p:nvPr/>
          </p:nvSpPr>
          <p:spPr>
            <a:xfrm>
              <a:off x="10113" y="3854"/>
              <a:ext cx="1529" cy="854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just"/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 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grpSp>
          <p:nvGrpSpPr>
            <p:cNvPr id="141" name="Group 2"/>
            <p:cNvGrpSpPr/>
            <p:nvPr/>
          </p:nvGrpSpPr>
          <p:grpSpPr bwMode="auto">
            <a:xfrm>
              <a:off x="9757" y="3877"/>
              <a:ext cx="383" cy="850"/>
              <a:chOff x="933" y="6926"/>
              <a:chExt cx="230" cy="285"/>
            </a:xfrm>
          </p:grpSpPr>
          <p:sp>
            <p:nvSpPr>
              <p:cNvPr id="142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43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144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83" name="组合 182"/>
          <p:cNvGrpSpPr/>
          <p:nvPr/>
        </p:nvGrpSpPr>
        <p:grpSpPr>
          <a:xfrm>
            <a:off x="7242078" y="2529687"/>
            <a:ext cx="1213485" cy="546735"/>
            <a:chOff x="12454" y="3886"/>
            <a:chExt cx="1911" cy="861"/>
          </a:xfrm>
        </p:grpSpPr>
        <p:sp>
          <p:nvSpPr>
            <p:cNvPr id="139" name="文本框 1"/>
            <p:cNvSpPr txBox="1"/>
            <p:nvPr/>
          </p:nvSpPr>
          <p:spPr>
            <a:xfrm>
              <a:off x="12837" y="3886"/>
              <a:ext cx="1529" cy="854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just"/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 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grpSp>
          <p:nvGrpSpPr>
            <p:cNvPr id="147" name="Group 2"/>
            <p:cNvGrpSpPr/>
            <p:nvPr/>
          </p:nvGrpSpPr>
          <p:grpSpPr bwMode="auto">
            <a:xfrm>
              <a:off x="12454" y="3893"/>
              <a:ext cx="383" cy="854"/>
              <a:chOff x="933" y="6926"/>
              <a:chExt cx="230" cy="285"/>
            </a:xfrm>
          </p:grpSpPr>
          <p:sp>
            <p:nvSpPr>
              <p:cNvPr id="148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49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150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53" name="Freeform 16"/>
          <p:cNvSpPr/>
          <p:nvPr/>
        </p:nvSpPr>
        <p:spPr bwMode="auto">
          <a:xfrm>
            <a:off x="8882918" y="2548102"/>
            <a:ext cx="243205" cy="514985"/>
          </a:xfrm>
          <a:custGeom>
            <a:avLst/>
            <a:gdLst>
              <a:gd name="T0" fmla="*/ 122193 w 756"/>
              <a:gd name="T1" fmla="*/ 0 h 946"/>
              <a:gd name="T2" fmla="*/ 146632 w 756"/>
              <a:gd name="T3" fmla="*/ 24103 h 946"/>
              <a:gd name="T4" fmla="*/ 146632 w 756"/>
              <a:gd name="T5" fmla="*/ 156862 h 946"/>
              <a:gd name="T6" fmla="*/ 122193 w 756"/>
              <a:gd name="T7" fmla="*/ 180965 h 946"/>
              <a:gd name="T8" fmla="*/ 24439 w 756"/>
              <a:gd name="T9" fmla="*/ 180965 h 946"/>
              <a:gd name="T10" fmla="*/ 0 w 756"/>
              <a:gd name="T11" fmla="*/ 156862 h 946"/>
              <a:gd name="T12" fmla="*/ 0 w 756"/>
              <a:gd name="T13" fmla="*/ 24103 h 946"/>
              <a:gd name="T14" fmla="*/ 24439 w 756"/>
              <a:gd name="T15" fmla="*/ 0 h 946"/>
              <a:gd name="T16" fmla="*/ 122193 w 756"/>
              <a:gd name="T17" fmla="*/ 0 h 94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56" h="946">
                <a:moveTo>
                  <a:pt x="630" y="0"/>
                </a:moveTo>
                <a:cubicBezTo>
                  <a:pt x="700" y="0"/>
                  <a:pt x="756" y="57"/>
                  <a:pt x="756" y="126"/>
                </a:cubicBezTo>
                <a:lnTo>
                  <a:pt x="756" y="820"/>
                </a:lnTo>
                <a:cubicBezTo>
                  <a:pt x="756" y="889"/>
                  <a:pt x="700" y="946"/>
                  <a:pt x="630" y="946"/>
                </a:cubicBezTo>
                <a:lnTo>
                  <a:pt x="126" y="946"/>
                </a:lnTo>
                <a:cubicBezTo>
                  <a:pt x="57" y="946"/>
                  <a:pt x="0" y="889"/>
                  <a:pt x="0" y="820"/>
                </a:cubicBezTo>
                <a:lnTo>
                  <a:pt x="0" y="126"/>
                </a:lnTo>
                <a:cubicBezTo>
                  <a:pt x="0" y="57"/>
                  <a:pt x="57" y="0"/>
                  <a:pt x="126" y="0"/>
                </a:cubicBezTo>
                <a:lnTo>
                  <a:pt x="630" y="0"/>
                </a:lnTo>
                <a:close/>
              </a:path>
            </a:pathLst>
          </a:custGeom>
          <a:noFill/>
          <a:ln w="635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4" name="Group 4"/>
          <p:cNvGrpSpPr/>
          <p:nvPr/>
        </p:nvGrpSpPr>
        <p:grpSpPr bwMode="auto">
          <a:xfrm>
            <a:off x="8968643" y="2783687"/>
            <a:ext cx="71120" cy="111760"/>
            <a:chOff x="1514" y="8964"/>
            <a:chExt cx="67" cy="62"/>
          </a:xfrm>
        </p:grpSpPr>
        <p:sp>
          <p:nvSpPr>
            <p:cNvPr id="155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5627273" y="3802862"/>
            <a:ext cx="1196340" cy="554355"/>
            <a:chOff x="9757" y="3854"/>
            <a:chExt cx="1884" cy="873"/>
          </a:xfrm>
        </p:grpSpPr>
        <p:sp>
          <p:nvSpPr>
            <p:cNvPr id="159" name="文本框 1"/>
            <p:cNvSpPr txBox="1"/>
            <p:nvPr/>
          </p:nvSpPr>
          <p:spPr>
            <a:xfrm>
              <a:off x="10113" y="3854"/>
              <a:ext cx="1529" cy="854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just"/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 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grpSp>
          <p:nvGrpSpPr>
            <p:cNvPr id="160" name="Group 2"/>
            <p:cNvGrpSpPr/>
            <p:nvPr/>
          </p:nvGrpSpPr>
          <p:grpSpPr bwMode="auto">
            <a:xfrm>
              <a:off x="9757" y="3877"/>
              <a:ext cx="383" cy="850"/>
              <a:chOff x="933" y="6926"/>
              <a:chExt cx="230" cy="285"/>
            </a:xfrm>
          </p:grpSpPr>
          <p:sp>
            <p:nvSpPr>
              <p:cNvPr id="161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62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163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4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5" name="组合 164"/>
          <p:cNvGrpSpPr/>
          <p:nvPr/>
        </p:nvGrpSpPr>
        <p:grpSpPr>
          <a:xfrm>
            <a:off x="7264303" y="3802862"/>
            <a:ext cx="1196340" cy="554355"/>
            <a:chOff x="9757" y="3854"/>
            <a:chExt cx="1884" cy="873"/>
          </a:xfrm>
        </p:grpSpPr>
        <p:sp>
          <p:nvSpPr>
            <p:cNvPr id="166" name="文本框 1"/>
            <p:cNvSpPr txBox="1"/>
            <p:nvPr/>
          </p:nvSpPr>
          <p:spPr>
            <a:xfrm>
              <a:off x="10113" y="3854"/>
              <a:ext cx="1529" cy="854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just"/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 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grpSp>
          <p:nvGrpSpPr>
            <p:cNvPr id="167" name="Group 2"/>
            <p:cNvGrpSpPr/>
            <p:nvPr/>
          </p:nvGrpSpPr>
          <p:grpSpPr bwMode="auto">
            <a:xfrm>
              <a:off x="9757" y="3877"/>
              <a:ext cx="383" cy="850"/>
              <a:chOff x="933" y="6926"/>
              <a:chExt cx="230" cy="285"/>
            </a:xfrm>
          </p:grpSpPr>
          <p:sp>
            <p:nvSpPr>
              <p:cNvPr id="168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69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170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1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73" name="组合 172"/>
          <p:cNvGrpSpPr/>
          <p:nvPr/>
        </p:nvGrpSpPr>
        <p:grpSpPr>
          <a:xfrm>
            <a:off x="8860058" y="3813022"/>
            <a:ext cx="1196340" cy="554355"/>
            <a:chOff x="9757" y="3854"/>
            <a:chExt cx="1884" cy="873"/>
          </a:xfrm>
        </p:grpSpPr>
        <p:sp>
          <p:nvSpPr>
            <p:cNvPr id="177" name="文本框 1"/>
            <p:cNvSpPr txBox="1"/>
            <p:nvPr/>
          </p:nvSpPr>
          <p:spPr>
            <a:xfrm>
              <a:off x="10113" y="3854"/>
              <a:ext cx="1529" cy="854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just"/>
              <a:r>
                <a:rPr lang="en-US" altLang="zh-CN" sz="1050" kern="100">
                  <a:latin typeface="Calibri" panose="020F0502020204030204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 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grpSp>
          <p:nvGrpSpPr>
            <p:cNvPr id="178" name="Group 2"/>
            <p:cNvGrpSpPr/>
            <p:nvPr/>
          </p:nvGrpSpPr>
          <p:grpSpPr bwMode="auto">
            <a:xfrm>
              <a:off x="9757" y="3877"/>
              <a:ext cx="383" cy="850"/>
              <a:chOff x="933" y="6926"/>
              <a:chExt cx="230" cy="285"/>
            </a:xfrm>
          </p:grpSpPr>
          <p:sp>
            <p:nvSpPr>
              <p:cNvPr id="179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80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181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2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18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4568" y="2793847"/>
            <a:ext cx="172085" cy="14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0" name="文本框 189"/>
          <p:cNvSpPr txBox="1"/>
          <p:nvPr/>
        </p:nvSpPr>
        <p:spPr>
          <a:xfrm>
            <a:off x="6196868" y="3242792"/>
            <a:ext cx="3359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中央实验台，每个实验台上安装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个排插，同时能插</a:t>
            </a:r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台显微镜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2" name="文本框 191"/>
          <p:cNvSpPr txBox="1"/>
          <p:nvPr/>
        </p:nvSpPr>
        <p:spPr>
          <a:xfrm>
            <a:off x="9151523" y="2589377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4" name="组合 193"/>
          <p:cNvGrpSpPr/>
          <p:nvPr/>
        </p:nvGrpSpPr>
        <p:grpSpPr>
          <a:xfrm>
            <a:off x="7485283" y="2473807"/>
            <a:ext cx="553720" cy="405765"/>
            <a:chOff x="12683" y="3779"/>
            <a:chExt cx="872" cy="639"/>
          </a:xfrm>
        </p:grpSpPr>
        <p:pic>
          <p:nvPicPr>
            <p:cNvPr id="185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59" y="4185"/>
              <a:ext cx="2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3" name="文本框 192"/>
            <p:cNvSpPr txBox="1"/>
            <p:nvPr/>
          </p:nvSpPr>
          <p:spPr>
            <a:xfrm>
              <a:off x="12683" y="3779"/>
              <a:ext cx="872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5876193" y="2507462"/>
            <a:ext cx="565150" cy="361950"/>
            <a:chOff x="12987" y="3895"/>
            <a:chExt cx="890" cy="570"/>
          </a:xfrm>
        </p:grpSpPr>
        <p:pic>
          <p:nvPicPr>
            <p:cNvPr id="197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06" y="4232"/>
              <a:ext cx="2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8" name="文本框 197"/>
            <p:cNvSpPr txBox="1"/>
            <p:nvPr/>
          </p:nvSpPr>
          <p:spPr>
            <a:xfrm>
              <a:off x="13005" y="3896"/>
              <a:ext cx="872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57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88" y="4231"/>
              <a:ext cx="2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文本框 58"/>
            <p:cNvSpPr txBox="1"/>
            <p:nvPr/>
          </p:nvSpPr>
          <p:spPr>
            <a:xfrm>
              <a:off x="12987" y="3895"/>
              <a:ext cx="872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9086118" y="3802862"/>
            <a:ext cx="553720" cy="365125"/>
            <a:chOff x="12978" y="4092"/>
            <a:chExt cx="872" cy="575"/>
          </a:xfrm>
        </p:grpSpPr>
        <p:pic>
          <p:nvPicPr>
            <p:cNvPr id="206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06" y="4434"/>
              <a:ext cx="2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7" name="文本框 206"/>
            <p:cNvSpPr txBox="1"/>
            <p:nvPr/>
          </p:nvSpPr>
          <p:spPr>
            <a:xfrm>
              <a:off x="12978" y="4092"/>
              <a:ext cx="872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08" name="Group 7"/>
          <p:cNvGrpSpPr/>
          <p:nvPr/>
        </p:nvGrpSpPr>
        <p:grpSpPr bwMode="auto">
          <a:xfrm>
            <a:off x="6841151" y="2804407"/>
            <a:ext cx="71305" cy="66023"/>
            <a:chOff x="1514" y="8964"/>
            <a:chExt cx="67" cy="62"/>
          </a:xfrm>
        </p:grpSpPr>
        <p:sp>
          <p:nvSpPr>
            <p:cNvPr id="209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1" name="Group 7"/>
          <p:cNvGrpSpPr/>
          <p:nvPr/>
        </p:nvGrpSpPr>
        <p:grpSpPr bwMode="auto">
          <a:xfrm flipV="1">
            <a:off x="8759093" y="3936212"/>
            <a:ext cx="76200" cy="76200"/>
            <a:chOff x="1514" y="8964"/>
            <a:chExt cx="67" cy="62"/>
          </a:xfrm>
        </p:grpSpPr>
        <p:sp>
          <p:nvSpPr>
            <p:cNvPr id="212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3219353" y="1206347"/>
            <a:ext cx="700405" cy="280670"/>
            <a:chOff x="9409" y="1815"/>
            <a:chExt cx="1103" cy="442"/>
          </a:xfrm>
        </p:grpSpPr>
        <p:sp>
          <p:nvSpPr>
            <p:cNvPr id="215" name="文本框 214"/>
            <p:cNvSpPr txBox="1"/>
            <p:nvPr/>
          </p:nvSpPr>
          <p:spPr>
            <a:xfrm>
              <a:off x="9409" y="1815"/>
              <a:ext cx="7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9808" y="1823"/>
              <a:ext cx="705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16A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3792123" y="2846552"/>
            <a:ext cx="831215" cy="307975"/>
            <a:chOff x="8888" y="4259"/>
            <a:chExt cx="1309" cy="485"/>
          </a:xfrm>
        </p:grpSpPr>
        <p:sp>
          <p:nvSpPr>
            <p:cNvPr id="218" name="流程图: 汇总连接 217"/>
            <p:cNvSpPr/>
            <p:nvPr/>
          </p:nvSpPr>
          <p:spPr>
            <a:xfrm>
              <a:off x="8888" y="4422"/>
              <a:ext cx="164" cy="164"/>
            </a:xfrm>
            <a:prstGeom prst="flowChartSummingJunct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文本框 218"/>
            <p:cNvSpPr txBox="1"/>
            <p:nvPr/>
          </p:nvSpPr>
          <p:spPr>
            <a:xfrm>
              <a:off x="8962" y="4259"/>
              <a:ext cx="1235" cy="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紫外灯</a:t>
              </a:r>
              <a:endPara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3777518" y="4109567"/>
            <a:ext cx="782943" cy="275590"/>
            <a:chOff x="8888" y="4296"/>
            <a:chExt cx="1295" cy="434"/>
          </a:xfrm>
        </p:grpSpPr>
        <p:sp>
          <p:nvSpPr>
            <p:cNvPr id="221" name="流程图: 汇总连接 220"/>
            <p:cNvSpPr/>
            <p:nvPr/>
          </p:nvSpPr>
          <p:spPr>
            <a:xfrm>
              <a:off x="8888" y="4422"/>
              <a:ext cx="164" cy="164"/>
            </a:xfrm>
            <a:prstGeom prst="flowChartSummingJunct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8912" y="4296"/>
              <a:ext cx="1271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紫外灯</a:t>
              </a:r>
              <a:endPara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6225443" y="4265777"/>
            <a:ext cx="857250" cy="307975"/>
            <a:chOff x="9349" y="4464"/>
            <a:chExt cx="1350" cy="485"/>
          </a:xfrm>
        </p:grpSpPr>
        <p:sp>
          <p:nvSpPr>
            <p:cNvPr id="227" name="流程图: 汇总连接 226"/>
            <p:cNvSpPr/>
            <p:nvPr/>
          </p:nvSpPr>
          <p:spPr>
            <a:xfrm>
              <a:off x="9349" y="4647"/>
              <a:ext cx="164" cy="164"/>
            </a:xfrm>
            <a:prstGeom prst="flowChartSummingJunct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9464" y="4464"/>
              <a:ext cx="1235" cy="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紫外灯</a:t>
              </a:r>
              <a:endPara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29" name="Rectangle 25"/>
          <p:cNvSpPr>
            <a:spLocks noChangeArrowheads="1"/>
          </p:cNvSpPr>
          <p:nvPr/>
        </p:nvSpPr>
        <p:spPr bwMode="auto">
          <a:xfrm rot="16200000">
            <a:off x="4117243" y="1935327"/>
            <a:ext cx="551180" cy="64579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0" name="文本框 229"/>
          <p:cNvSpPr txBox="1"/>
          <p:nvPr/>
        </p:nvSpPr>
        <p:spPr>
          <a:xfrm>
            <a:off x="3890920" y="1984691"/>
            <a:ext cx="92075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缓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冲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间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1" name="图片 2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3817523" y="2031847"/>
            <a:ext cx="345440" cy="3962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514118" y="1944852"/>
            <a:ext cx="381000" cy="457200"/>
          </a:xfrm>
          <a:prstGeom prst="rect">
            <a:avLst/>
          </a:prstGeom>
        </p:spPr>
      </p:pic>
      <p:grpSp>
        <p:nvGrpSpPr>
          <p:cNvPr id="241" name="组合 240"/>
          <p:cNvGrpSpPr/>
          <p:nvPr/>
        </p:nvGrpSpPr>
        <p:grpSpPr>
          <a:xfrm>
            <a:off x="9433687" y="4340163"/>
            <a:ext cx="822325" cy="307975"/>
            <a:chOff x="15860" y="6639"/>
            <a:chExt cx="1295" cy="485"/>
          </a:xfrm>
        </p:grpSpPr>
        <p:sp>
          <p:nvSpPr>
            <p:cNvPr id="233" name="文本框 232"/>
            <p:cNvSpPr txBox="1"/>
            <p:nvPr/>
          </p:nvSpPr>
          <p:spPr>
            <a:xfrm>
              <a:off x="15920" y="6639"/>
              <a:ext cx="1235" cy="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紫外灯</a:t>
              </a:r>
              <a:endPara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4" name="流程图: 汇总连接 233"/>
            <p:cNvSpPr/>
            <p:nvPr/>
          </p:nvSpPr>
          <p:spPr>
            <a:xfrm>
              <a:off x="15860" y="6761"/>
              <a:ext cx="164" cy="164"/>
            </a:xfrm>
            <a:prstGeom prst="flowChartSummingJunct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5" name="文本框 234"/>
          <p:cNvSpPr txBox="1"/>
          <p:nvPr/>
        </p:nvSpPr>
        <p:spPr>
          <a:xfrm>
            <a:off x="5893973" y="3805402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7544973" y="3775557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012" y="404147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987" y="402178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9" name="流程图: 汇总连接 238"/>
          <p:cNvSpPr/>
          <p:nvPr/>
        </p:nvSpPr>
        <p:spPr>
          <a:xfrm>
            <a:off x="7914543" y="4395087"/>
            <a:ext cx="104140" cy="104140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文本框 239"/>
          <p:cNvSpPr txBox="1"/>
          <p:nvPr/>
        </p:nvSpPr>
        <p:spPr>
          <a:xfrm>
            <a:off x="7970740" y="4309592"/>
            <a:ext cx="784225" cy="307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紫外灯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2" name="文本框 241"/>
          <p:cNvSpPr txBox="1"/>
          <p:nvPr/>
        </p:nvSpPr>
        <p:spPr>
          <a:xfrm>
            <a:off x="9767474" y="2843682"/>
            <a:ext cx="784225" cy="307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紫外灯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3" name="流程图: 汇总连接 242"/>
          <p:cNvSpPr/>
          <p:nvPr/>
        </p:nvSpPr>
        <p:spPr>
          <a:xfrm>
            <a:off x="9594413" y="2942437"/>
            <a:ext cx="104140" cy="104140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流程图: 汇总连接 243"/>
          <p:cNvSpPr/>
          <p:nvPr/>
        </p:nvSpPr>
        <p:spPr>
          <a:xfrm>
            <a:off x="7923433" y="2923387"/>
            <a:ext cx="104140" cy="104140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框 244"/>
          <p:cNvSpPr txBox="1"/>
          <p:nvPr/>
        </p:nvSpPr>
        <p:spPr>
          <a:xfrm>
            <a:off x="8039003" y="2831947"/>
            <a:ext cx="7372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紫外灯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8" name="Rectangle 25"/>
          <p:cNvSpPr>
            <a:spLocks noChangeArrowheads="1"/>
          </p:cNvSpPr>
          <p:nvPr/>
        </p:nvSpPr>
        <p:spPr bwMode="auto">
          <a:xfrm rot="16200000">
            <a:off x="10870468" y="4653762"/>
            <a:ext cx="709295" cy="128270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9" name="文本框 248"/>
          <p:cNvSpPr txBox="1"/>
          <p:nvPr/>
        </p:nvSpPr>
        <p:spPr>
          <a:xfrm>
            <a:off x="10630748" y="4403487"/>
            <a:ext cx="5880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投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影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仪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50" name="组合 249"/>
          <p:cNvGrpSpPr/>
          <p:nvPr/>
        </p:nvGrpSpPr>
        <p:grpSpPr>
          <a:xfrm>
            <a:off x="4158518" y="2082012"/>
            <a:ext cx="940435" cy="307975"/>
            <a:chOff x="8743" y="4198"/>
            <a:chExt cx="1481" cy="485"/>
          </a:xfrm>
        </p:grpSpPr>
        <p:sp>
          <p:nvSpPr>
            <p:cNvPr id="251" name="流程图: 汇总连接 250"/>
            <p:cNvSpPr/>
            <p:nvPr/>
          </p:nvSpPr>
          <p:spPr>
            <a:xfrm>
              <a:off x="8743" y="4367"/>
              <a:ext cx="164" cy="164"/>
            </a:xfrm>
            <a:prstGeom prst="flowChartSummingJuncti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文本框 251"/>
            <p:cNvSpPr txBox="1"/>
            <p:nvPr/>
          </p:nvSpPr>
          <p:spPr>
            <a:xfrm>
              <a:off x="8989" y="4198"/>
              <a:ext cx="1235" cy="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latin typeface="宋体" panose="02010600030101010101" pitchFamily="2" charset="-122"/>
                  <a:ea typeface="宋体" panose="02010600030101010101" pitchFamily="2" charset="-122"/>
                </a:rPr>
                <a:t>紫外灯</a:t>
              </a:r>
              <a:endParaRPr lang="en-US" altLang="zh-CN" sz="1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3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883" y="2729077"/>
            <a:ext cx="171450" cy="147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文本框 51"/>
          <p:cNvSpPr txBox="1"/>
          <p:nvPr/>
        </p:nvSpPr>
        <p:spPr>
          <a:xfrm>
            <a:off x="6256558" y="2499207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344188" y="2840202"/>
            <a:ext cx="784225" cy="307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紫外灯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流程图: 汇总连接 55"/>
          <p:cNvSpPr/>
          <p:nvPr/>
        </p:nvSpPr>
        <p:spPr>
          <a:xfrm>
            <a:off x="6239298" y="2946362"/>
            <a:ext cx="104140" cy="104140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693" y="4021937"/>
            <a:ext cx="171450" cy="147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" name="文本框 133"/>
          <p:cNvSpPr txBox="1"/>
          <p:nvPr/>
        </p:nvSpPr>
        <p:spPr>
          <a:xfrm>
            <a:off x="6344188" y="3813022"/>
            <a:ext cx="4140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272" y="405099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3302" y="401988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" name="文本框 183"/>
          <p:cNvSpPr txBox="1"/>
          <p:nvPr/>
        </p:nvSpPr>
        <p:spPr>
          <a:xfrm>
            <a:off x="7962168" y="3817467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9448703" y="3802862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8" name="组合 187"/>
          <p:cNvGrpSpPr/>
          <p:nvPr/>
        </p:nvGrpSpPr>
        <p:grpSpPr>
          <a:xfrm>
            <a:off x="7845328" y="2483332"/>
            <a:ext cx="553720" cy="405765"/>
            <a:chOff x="12683" y="3779"/>
            <a:chExt cx="872" cy="639"/>
          </a:xfrm>
        </p:grpSpPr>
        <p:pic>
          <p:nvPicPr>
            <p:cNvPr id="189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59" y="4185"/>
              <a:ext cx="2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1" name="文本框 190"/>
            <p:cNvSpPr txBox="1"/>
            <p:nvPr/>
          </p:nvSpPr>
          <p:spPr>
            <a:xfrm>
              <a:off x="12683" y="3779"/>
              <a:ext cx="872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99" name="文本框 198"/>
          <p:cNvSpPr txBox="1"/>
          <p:nvPr/>
        </p:nvSpPr>
        <p:spPr>
          <a:xfrm>
            <a:off x="9556653" y="2591282"/>
            <a:ext cx="5537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103" y="2774797"/>
            <a:ext cx="172085" cy="14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3" name="Group 2"/>
          <p:cNvGrpSpPr/>
          <p:nvPr/>
        </p:nvGrpSpPr>
        <p:grpSpPr bwMode="auto">
          <a:xfrm>
            <a:off x="391878" y="1215797"/>
            <a:ext cx="242967" cy="301067"/>
            <a:chOff x="933" y="6926"/>
            <a:chExt cx="230" cy="285"/>
          </a:xfrm>
        </p:grpSpPr>
        <p:sp>
          <p:nvSpPr>
            <p:cNvPr id="254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55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256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58" name="Group 7"/>
          <p:cNvGrpSpPr/>
          <p:nvPr/>
        </p:nvGrpSpPr>
        <p:grpSpPr bwMode="auto">
          <a:xfrm>
            <a:off x="464850" y="1687682"/>
            <a:ext cx="71305" cy="66023"/>
            <a:chOff x="1514" y="8964"/>
            <a:chExt cx="67" cy="62"/>
          </a:xfrm>
        </p:grpSpPr>
        <p:sp>
          <p:nvSpPr>
            <p:cNvPr id="259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6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16" y="196025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2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15" y="2320226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3" name="Group 12"/>
          <p:cNvGrpSpPr/>
          <p:nvPr/>
        </p:nvGrpSpPr>
        <p:grpSpPr bwMode="auto">
          <a:xfrm>
            <a:off x="400411" y="2664066"/>
            <a:ext cx="182226" cy="179584"/>
            <a:chOff x="1808" y="10942"/>
            <a:chExt cx="173" cy="170"/>
          </a:xfrm>
        </p:grpSpPr>
        <p:sp>
          <p:nvSpPr>
            <p:cNvPr id="264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6" name="Group 15"/>
          <p:cNvGrpSpPr/>
          <p:nvPr/>
        </p:nvGrpSpPr>
        <p:grpSpPr bwMode="auto">
          <a:xfrm>
            <a:off x="379082" y="2971491"/>
            <a:ext cx="242967" cy="242967"/>
            <a:chOff x="4991" y="7874"/>
            <a:chExt cx="230" cy="230"/>
          </a:xfrm>
        </p:grpSpPr>
        <p:sp>
          <p:nvSpPr>
            <p:cNvPr id="267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3" name="テキスト ボックス 24"/>
          <p:cNvSpPr txBox="1">
            <a:spLocks noChangeArrowheads="1"/>
          </p:cNvSpPr>
          <p:nvPr/>
        </p:nvSpPr>
        <p:spPr bwMode="auto">
          <a:xfrm>
            <a:off x="808251" y="290681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通风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4" name="テキスト ボックス 24"/>
          <p:cNvSpPr txBox="1">
            <a:spLocks noChangeArrowheads="1"/>
          </p:cNvSpPr>
          <p:nvPr/>
        </p:nvSpPr>
        <p:spPr bwMode="auto">
          <a:xfrm>
            <a:off x="853221" y="2548554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网线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5" name="テキスト ボックス 24"/>
          <p:cNvSpPr txBox="1">
            <a:spLocks noChangeArrowheads="1"/>
          </p:cNvSpPr>
          <p:nvPr/>
        </p:nvSpPr>
        <p:spPr bwMode="auto">
          <a:xfrm>
            <a:off x="838227" y="219124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380v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" name="テキスト ボックス 24"/>
          <p:cNvSpPr txBox="1">
            <a:spLocks noChangeArrowheads="1"/>
          </p:cNvSpPr>
          <p:nvPr/>
        </p:nvSpPr>
        <p:spPr bwMode="auto">
          <a:xfrm>
            <a:off x="838227" y="183895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220v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7" name="テキスト ボックス 24"/>
          <p:cNvSpPr txBox="1">
            <a:spLocks noChangeArrowheads="1"/>
          </p:cNvSpPr>
          <p:nvPr/>
        </p:nvSpPr>
        <p:spPr bwMode="auto">
          <a:xfrm>
            <a:off x="838228" y="1490153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地漏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8" name="テキスト ボックス 24"/>
          <p:cNvSpPr txBox="1">
            <a:spLocks noChangeArrowheads="1"/>
          </p:cNvSpPr>
          <p:nvPr/>
        </p:nvSpPr>
        <p:spPr bwMode="auto">
          <a:xfrm>
            <a:off x="838229" y="113678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水池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6436995" y="5761990"/>
            <a:ext cx="12065" cy="3708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664835" y="6132830"/>
            <a:ext cx="1463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>
                <a:solidFill>
                  <a:srgbClr val="FF0000"/>
                </a:solidFill>
              </a:rPr>
              <a:t>全自动高压灭菌器（</a:t>
            </a:r>
            <a:r>
              <a:rPr lang="en-US" altLang="zh-CN" sz="1200" b="1">
                <a:solidFill>
                  <a:srgbClr val="FF0000"/>
                </a:solidFill>
              </a:rPr>
              <a:t>3000W)</a:t>
            </a:r>
            <a:endParaRPr lang="en-US" altLang="zh-CN" sz="1200" b="1">
              <a:solidFill>
                <a:srgbClr val="FF0000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8255635" y="5686425"/>
            <a:ext cx="0" cy="4464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7415530" y="5686425"/>
            <a:ext cx="0" cy="4464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037070" y="6062980"/>
            <a:ext cx="100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rgbClr val="FF0000"/>
                </a:solidFill>
              </a:rPr>
              <a:t>超净工作台（</a:t>
            </a:r>
            <a:r>
              <a:rPr lang="en-US" altLang="zh-CN" sz="1200" b="1">
                <a:solidFill>
                  <a:srgbClr val="FF0000"/>
                </a:solidFill>
              </a:rPr>
              <a:t>600W)</a:t>
            </a:r>
            <a:endParaRPr lang="en-US" altLang="zh-CN" sz="12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33360" y="6132830"/>
            <a:ext cx="100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rgbClr val="FF0000"/>
                </a:solidFill>
              </a:rPr>
              <a:t>超净工作台（</a:t>
            </a:r>
            <a:r>
              <a:rPr lang="en-US" altLang="zh-CN" sz="1200" b="1">
                <a:solidFill>
                  <a:srgbClr val="FF0000"/>
                </a:solidFill>
              </a:rPr>
              <a:t>600W)</a:t>
            </a:r>
            <a:endParaRPr lang="en-US" altLang="zh-CN" sz="12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46835" y="4612005"/>
            <a:ext cx="100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rgbClr val="FF0000"/>
                </a:solidFill>
              </a:rPr>
              <a:t>超净工作台（</a:t>
            </a:r>
            <a:r>
              <a:rPr lang="en-US" altLang="zh-CN" sz="1200" b="1">
                <a:solidFill>
                  <a:srgbClr val="FF0000"/>
                </a:solidFill>
              </a:rPr>
              <a:t>600W)</a:t>
            </a:r>
            <a:endParaRPr lang="en-US" altLang="zh-CN" sz="1200" b="1">
              <a:solidFill>
                <a:srgbClr val="FF0000"/>
              </a:solidFill>
            </a:endParaRPr>
          </a:p>
        </p:txBody>
      </p:sp>
      <p:cxnSp>
        <p:nvCxnSpPr>
          <p:cNvPr id="13" name="直接箭头连接符 12"/>
          <p:cNvCxnSpPr>
            <a:stCxn id="12" idx="3"/>
          </p:cNvCxnSpPr>
          <p:nvPr/>
        </p:nvCxnSpPr>
        <p:spPr>
          <a:xfrm flipV="1">
            <a:off x="2348865" y="4822825"/>
            <a:ext cx="553720" cy="196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stCxn id="16" idx="1"/>
          </p:cNvCxnSpPr>
          <p:nvPr/>
        </p:nvCxnSpPr>
        <p:spPr>
          <a:xfrm flipH="1">
            <a:off x="5196840" y="3637915"/>
            <a:ext cx="430530" cy="57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627370" y="3500120"/>
            <a:ext cx="17062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rgbClr val="FF0000"/>
                </a:solidFill>
              </a:rPr>
              <a:t>恒温培养箱（</a:t>
            </a:r>
            <a:r>
              <a:rPr lang="en-US" altLang="zh-CN" sz="1200" b="1">
                <a:solidFill>
                  <a:srgbClr val="FF0000"/>
                </a:solidFill>
              </a:rPr>
              <a:t>600W)</a:t>
            </a:r>
            <a:endParaRPr lang="zh-CN" altLang="en-US" sz="12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64105" y="4345305"/>
            <a:ext cx="17062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rgbClr val="FF0000"/>
                </a:solidFill>
              </a:rPr>
              <a:t>恒温培养箱（</a:t>
            </a:r>
            <a:r>
              <a:rPr lang="en-US" altLang="zh-CN" sz="1200" b="1">
                <a:solidFill>
                  <a:srgbClr val="FF0000"/>
                </a:solidFill>
              </a:rPr>
              <a:t>600W)</a:t>
            </a:r>
            <a:endParaRPr lang="zh-CN" altLang="en-US" sz="1200" b="1">
              <a:solidFill>
                <a:srgbClr val="FF0000"/>
              </a:solidFill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3865898" y="4479290"/>
            <a:ext cx="356235" cy="38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574665" y="2272665"/>
            <a:ext cx="19704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0000"/>
                </a:solidFill>
              </a:rPr>
              <a:t>电热干燥箱培养（</a:t>
            </a:r>
            <a:r>
              <a:rPr lang="en-US" altLang="zh-CN" sz="1200" b="1" dirty="0">
                <a:solidFill>
                  <a:srgbClr val="FF0000"/>
                </a:solidFill>
              </a:rPr>
              <a:t>1600W)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H="1">
            <a:off x="5196840" y="2428700"/>
            <a:ext cx="437515" cy="546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>
            <a:endCxn id="117" idx="0"/>
          </p:cNvCxnSpPr>
          <p:nvPr/>
        </p:nvCxnSpPr>
        <p:spPr>
          <a:xfrm>
            <a:off x="5672455" y="930910"/>
            <a:ext cx="635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224145" y="655320"/>
            <a:ext cx="10744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PCR</a:t>
            </a:r>
            <a:r>
              <a:rPr lang="zh-CN" altLang="en-US" sz="1200" b="1" dirty="0">
                <a:solidFill>
                  <a:srgbClr val="FF0000"/>
                </a:solidFill>
              </a:rPr>
              <a:t>仪</a:t>
            </a:r>
            <a:r>
              <a:rPr lang="en-US" altLang="zh-CN" sz="1200" b="1" dirty="0">
                <a:solidFill>
                  <a:srgbClr val="FF0000"/>
                </a:solidFill>
              </a:rPr>
              <a:t>(600W)</a:t>
            </a:r>
            <a:endParaRPr lang="en-US" altLang="zh-CN" sz="1200" b="1" dirty="0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07455" y="461645"/>
            <a:ext cx="1036955" cy="4692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200" b="1">
                <a:solidFill>
                  <a:srgbClr val="FF0000"/>
                </a:solidFill>
              </a:rPr>
              <a:t>凝胶成像仪</a:t>
            </a:r>
            <a:r>
              <a:rPr lang="en-US" altLang="zh-CN" sz="1200" b="1">
                <a:solidFill>
                  <a:srgbClr val="FF0000"/>
                </a:solidFill>
              </a:rPr>
              <a:t>(600W)</a:t>
            </a:r>
            <a:endParaRPr lang="en-US" altLang="zh-CN" sz="1200" b="1">
              <a:solidFill>
                <a:srgbClr val="FF0000"/>
              </a:solidFill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6681470" y="930910"/>
            <a:ext cx="635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9594215" y="461645"/>
            <a:ext cx="1383665" cy="4692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200" b="1">
                <a:solidFill>
                  <a:srgbClr val="FF0000"/>
                </a:solidFill>
              </a:rPr>
              <a:t>细菌自动分析仪</a:t>
            </a:r>
            <a:r>
              <a:rPr lang="en-US" altLang="zh-CN" sz="1200" b="1">
                <a:solidFill>
                  <a:srgbClr val="FF0000"/>
                </a:solidFill>
              </a:rPr>
              <a:t>(600W)</a:t>
            </a:r>
            <a:endParaRPr lang="en-US" altLang="zh-CN" sz="1200" b="1">
              <a:solidFill>
                <a:srgbClr val="FF0000"/>
              </a:solidFill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10303510" y="913130"/>
            <a:ext cx="635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H="1">
            <a:off x="5202555" y="4822825"/>
            <a:ext cx="52705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5754370" y="4709795"/>
            <a:ext cx="21412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>
                <a:solidFill>
                  <a:srgbClr val="FF0000"/>
                </a:solidFill>
              </a:rPr>
              <a:t>全自动清洗仪（</a:t>
            </a:r>
            <a:r>
              <a:rPr lang="en-US" altLang="zh-CN" sz="1200" b="1">
                <a:solidFill>
                  <a:srgbClr val="FF0000"/>
                </a:solidFill>
              </a:rPr>
              <a:t>1700W)</a:t>
            </a:r>
            <a:endParaRPr lang="zh-CN" altLang="en-US" sz="12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22185" y="470535"/>
            <a:ext cx="100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solidFill>
                  <a:srgbClr val="FF0000"/>
                </a:solidFill>
              </a:rPr>
              <a:t>    </a:t>
            </a:r>
            <a:r>
              <a:rPr lang="zh-CN" altLang="en-US" sz="1200" b="1">
                <a:solidFill>
                  <a:srgbClr val="FF0000"/>
                </a:solidFill>
              </a:rPr>
              <a:t>水浴锅（</a:t>
            </a:r>
            <a:r>
              <a:rPr lang="en-US" altLang="zh-CN" sz="1200" b="1">
                <a:solidFill>
                  <a:srgbClr val="FF0000"/>
                </a:solidFill>
              </a:rPr>
              <a:t>1600W)</a:t>
            </a:r>
            <a:endParaRPr lang="en-US" altLang="zh-CN" sz="1200" b="1">
              <a:solidFill>
                <a:srgbClr val="FF0000"/>
              </a:solidFill>
            </a:endParaRPr>
          </a:p>
        </p:txBody>
      </p:sp>
      <p:cxnSp>
        <p:nvCxnSpPr>
          <p:cNvPr id="14" name="直接箭头连接符 13"/>
          <p:cNvCxnSpPr>
            <a:endCxn id="124" idx="0"/>
          </p:cNvCxnSpPr>
          <p:nvPr/>
        </p:nvCxnSpPr>
        <p:spPr>
          <a:xfrm>
            <a:off x="7618095" y="921385"/>
            <a:ext cx="17145" cy="3054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10608945" y="2244090"/>
            <a:ext cx="431165" cy="95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文本框 200"/>
          <p:cNvSpPr txBox="1"/>
          <p:nvPr/>
        </p:nvSpPr>
        <p:spPr>
          <a:xfrm>
            <a:off x="9621520" y="2014220"/>
            <a:ext cx="100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0000"/>
                </a:solidFill>
              </a:rPr>
              <a:t>超低温冰箱（</a:t>
            </a:r>
            <a:r>
              <a:rPr lang="en-US" altLang="zh-CN" sz="1200" b="1" dirty="0">
                <a:solidFill>
                  <a:srgbClr val="FF0000"/>
                </a:solidFill>
              </a:rPr>
              <a:t>2000W)</a:t>
            </a:r>
            <a:endParaRPr lang="en-US" altLang="zh-CN" sz="1200" b="1" dirty="0">
              <a:solidFill>
                <a:srgbClr val="FF0000"/>
              </a:solidFill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8084185" y="615950"/>
            <a:ext cx="100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>
                <a:solidFill>
                  <a:srgbClr val="FF0000"/>
                </a:solidFill>
              </a:rPr>
              <a:t>摇床（</a:t>
            </a:r>
            <a:r>
              <a:rPr lang="en-US" altLang="zh-CN" sz="1200" b="1">
                <a:solidFill>
                  <a:srgbClr val="FF0000"/>
                </a:solidFill>
              </a:rPr>
              <a:t>1000W)</a:t>
            </a:r>
            <a:endParaRPr lang="en-US" altLang="zh-CN" sz="1200" b="1">
              <a:solidFill>
                <a:srgbClr val="FF0000"/>
              </a:solidFill>
            </a:endParaRPr>
          </a:p>
        </p:txBody>
      </p:sp>
      <p:cxnSp>
        <p:nvCxnSpPr>
          <p:cNvPr id="203" name="直接箭头连接符 202"/>
          <p:cNvCxnSpPr/>
          <p:nvPr/>
        </p:nvCxnSpPr>
        <p:spPr>
          <a:xfrm>
            <a:off x="8530590" y="1136650"/>
            <a:ext cx="635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箭头连接符 203"/>
          <p:cNvCxnSpPr/>
          <p:nvPr/>
        </p:nvCxnSpPr>
        <p:spPr>
          <a:xfrm flipH="1" flipV="1">
            <a:off x="3467735" y="5752465"/>
            <a:ext cx="9525" cy="3162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文本框 231"/>
          <p:cNvSpPr txBox="1"/>
          <p:nvPr/>
        </p:nvSpPr>
        <p:spPr>
          <a:xfrm>
            <a:off x="3067685" y="6068695"/>
            <a:ext cx="100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FF0000"/>
                </a:solidFill>
              </a:rPr>
              <a:t>微波炉（</a:t>
            </a:r>
            <a:r>
              <a:rPr lang="en-US" altLang="zh-CN" sz="1200" b="1" dirty="0">
                <a:solidFill>
                  <a:srgbClr val="FF0000"/>
                </a:solidFill>
              </a:rPr>
              <a:t>1000W)</a:t>
            </a:r>
            <a:endParaRPr lang="en-US" altLang="zh-CN" sz="1200" b="1" dirty="0">
              <a:solidFill>
                <a:srgbClr val="FF0000"/>
              </a:solidFill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1473835" y="2994660"/>
            <a:ext cx="100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FF0000"/>
                </a:solidFill>
              </a:rPr>
              <a:t>摇床（</a:t>
            </a:r>
            <a:r>
              <a:rPr lang="en-US" altLang="zh-CN" sz="1200" b="1" dirty="0">
                <a:solidFill>
                  <a:srgbClr val="FF0000"/>
                </a:solidFill>
              </a:rPr>
              <a:t>1000W)</a:t>
            </a:r>
            <a:endParaRPr lang="en-US" altLang="zh-CN" sz="1200" b="1" dirty="0">
              <a:solidFill>
                <a:srgbClr val="FF0000"/>
              </a:solidFill>
            </a:endParaRPr>
          </a:p>
        </p:txBody>
      </p:sp>
      <p:cxnSp>
        <p:nvCxnSpPr>
          <p:cNvPr id="279" name="直接箭头连接符 278"/>
          <p:cNvCxnSpPr/>
          <p:nvPr/>
        </p:nvCxnSpPr>
        <p:spPr>
          <a:xfrm flipV="1">
            <a:off x="2370455" y="3194685"/>
            <a:ext cx="553720" cy="196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3763" y="-115911"/>
            <a:ext cx="11887200" cy="5030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传染病实验室</a:t>
            </a:r>
            <a:r>
              <a:rPr lang="zh-CN" altLang="en-US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（乌伦吉如嘎）</a:t>
            </a: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隔出一间面积约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4-5m</a:t>
            </a:r>
            <a:r>
              <a:rPr lang="en-US" altLang="zh-CN" sz="1800" kern="100" baseline="300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的准备间。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环氧树脂自流坪地面（防水、防酸、防化学腐蚀），双开门。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实验台（带水池，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1500mm*2700mm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）两排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个，高度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800mm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每个实验台边按个水池（要求上下水点），共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个，地漏（下水点）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个（实验台水池的下水点以外）。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主要仪器设备包括：全自动高压灭菌锅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(3000W)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、冰箱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(200W)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、双人单面超净工作台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(350W)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、电热恒温数显培养箱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台（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）、电热干燥箱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(1600W)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、酶标仪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(600W)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、离心机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(400W *3)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PCR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仪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(600W)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、凝胶成像仪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(600W)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等。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220V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16A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电源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10A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电源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23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380V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电源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个；数据点位（网线接口）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个。注：所有实验台电源插座，高度均在台面以上。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总功率为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8500W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1309" y="725177"/>
            <a:ext cx="7492583" cy="5721323"/>
          </a:xfrm>
          <a:prstGeom prst="rect">
            <a:avLst/>
          </a:prstGeom>
          <a:solidFill>
            <a:schemeClr val="accent3"/>
          </a:solidFill>
        </p:spPr>
      </p:pic>
      <p:sp>
        <p:nvSpPr>
          <p:cNvPr id="32" name="文本框 31"/>
          <p:cNvSpPr txBox="1"/>
          <p:nvPr/>
        </p:nvSpPr>
        <p:spPr>
          <a:xfrm>
            <a:off x="-442184" y="626767"/>
            <a:ext cx="5124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传染病实验室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(110m</a:t>
            </a:r>
            <a:r>
              <a:rPr lang="en-US" altLang="zh-CN" sz="24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75710" y="1280795"/>
            <a:ext cx="1036320" cy="10179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86800" y="1727618"/>
            <a:ext cx="171450" cy="1479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文本框 60"/>
          <p:cNvSpPr txBox="1"/>
          <p:nvPr/>
        </p:nvSpPr>
        <p:spPr>
          <a:xfrm>
            <a:off x="4939665" y="1651635"/>
            <a:ext cx="67754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洗衣机</a:t>
            </a:r>
            <a:endParaRPr lang="zh-CN" altLang="en-US" sz="1200" dirty="0"/>
          </a:p>
        </p:txBody>
      </p:sp>
      <p:grpSp>
        <p:nvGrpSpPr>
          <p:cNvPr id="62" name="Group 2"/>
          <p:cNvGrpSpPr/>
          <p:nvPr/>
        </p:nvGrpSpPr>
        <p:grpSpPr bwMode="auto">
          <a:xfrm>
            <a:off x="5071556" y="1311857"/>
            <a:ext cx="242967" cy="301067"/>
            <a:chOff x="933" y="6926"/>
            <a:chExt cx="230" cy="285"/>
          </a:xfrm>
        </p:grpSpPr>
        <p:sp>
          <p:nvSpPr>
            <p:cNvPr id="63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4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65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7" name="Group 7"/>
          <p:cNvGrpSpPr/>
          <p:nvPr/>
        </p:nvGrpSpPr>
        <p:grpSpPr bwMode="auto">
          <a:xfrm>
            <a:off x="5379478" y="1450740"/>
            <a:ext cx="71305" cy="66023"/>
            <a:chOff x="1514" y="8964"/>
            <a:chExt cx="67" cy="62"/>
          </a:xfrm>
        </p:grpSpPr>
        <p:sp>
          <p:nvSpPr>
            <p:cNvPr id="68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4666615" y="1057910"/>
            <a:ext cx="4921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10A</a:t>
            </a:r>
            <a:endParaRPr lang="en-US" altLang="zh-CN" sz="1000"/>
          </a:p>
        </p:txBody>
      </p:sp>
      <p:sp>
        <p:nvSpPr>
          <p:cNvPr id="73" name="文本框 72"/>
          <p:cNvSpPr txBox="1"/>
          <p:nvPr/>
        </p:nvSpPr>
        <p:spPr>
          <a:xfrm>
            <a:off x="5697196" y="1065530"/>
            <a:ext cx="4921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10A</a:t>
            </a:r>
            <a:endParaRPr lang="en-US" altLang="zh-CN" sz="1000" dirty="0"/>
          </a:p>
        </p:txBody>
      </p:sp>
      <p:pic>
        <p:nvPicPr>
          <p:cNvPr id="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023" y="1224139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文本框 75"/>
          <p:cNvSpPr txBox="1"/>
          <p:nvPr/>
        </p:nvSpPr>
        <p:spPr>
          <a:xfrm>
            <a:off x="8130944" y="6022062"/>
            <a:ext cx="4921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10A</a:t>
            </a:r>
            <a:endParaRPr lang="en-US" altLang="zh-CN" sz="1000" dirty="0"/>
          </a:p>
        </p:txBody>
      </p:sp>
      <p:sp>
        <p:nvSpPr>
          <p:cNvPr id="77" name="文本框 76"/>
          <p:cNvSpPr txBox="1"/>
          <p:nvPr/>
        </p:nvSpPr>
        <p:spPr>
          <a:xfrm>
            <a:off x="8651566" y="6022062"/>
            <a:ext cx="4921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10A</a:t>
            </a:r>
            <a:endParaRPr lang="en-US" altLang="zh-CN" sz="1000" dirty="0"/>
          </a:p>
        </p:txBody>
      </p:sp>
      <p:sp>
        <p:nvSpPr>
          <p:cNvPr id="79" name="文本框 78"/>
          <p:cNvSpPr txBox="1"/>
          <p:nvPr/>
        </p:nvSpPr>
        <p:spPr>
          <a:xfrm>
            <a:off x="7562300" y="6132823"/>
            <a:ext cx="4921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16A</a:t>
            </a:r>
            <a:endParaRPr lang="en-US" altLang="zh-CN" sz="1000" dirty="0"/>
          </a:p>
        </p:txBody>
      </p:sp>
      <p:sp>
        <p:nvSpPr>
          <p:cNvPr id="94" name="文本框 93"/>
          <p:cNvSpPr txBox="1"/>
          <p:nvPr/>
        </p:nvSpPr>
        <p:spPr>
          <a:xfrm>
            <a:off x="10238933" y="3146621"/>
            <a:ext cx="459740" cy="6223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讲桌</a:t>
            </a:r>
            <a:endParaRPr lang="zh-CN" altLang="en-US" dirty="0"/>
          </a:p>
        </p:txBody>
      </p:sp>
      <p:sp>
        <p:nvSpPr>
          <p:cNvPr id="95" name="文本框 94"/>
          <p:cNvSpPr txBox="1"/>
          <p:nvPr/>
        </p:nvSpPr>
        <p:spPr>
          <a:xfrm>
            <a:off x="10402570" y="1673860"/>
            <a:ext cx="3644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/>
              <a:t>投影仪</a:t>
            </a:r>
            <a:endParaRPr lang="zh-CN" altLang="en-US" sz="1200"/>
          </a:p>
        </p:txBody>
      </p:sp>
      <p:sp>
        <p:nvSpPr>
          <p:cNvPr id="96" name="矩形 95"/>
          <p:cNvSpPr/>
          <p:nvPr/>
        </p:nvSpPr>
        <p:spPr>
          <a:xfrm>
            <a:off x="10909935" y="1811655"/>
            <a:ext cx="168275" cy="47244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9904" y="184643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文本框 98"/>
          <p:cNvSpPr txBox="1"/>
          <p:nvPr/>
        </p:nvSpPr>
        <p:spPr>
          <a:xfrm>
            <a:off x="10597515" y="1811655"/>
            <a:ext cx="44577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10A</a:t>
            </a:r>
            <a:endParaRPr lang="en-US" altLang="zh-CN" sz="1000"/>
          </a:p>
        </p:txBody>
      </p:sp>
      <p:sp>
        <p:nvSpPr>
          <p:cNvPr id="86" name="矩形 85"/>
          <p:cNvSpPr/>
          <p:nvPr/>
        </p:nvSpPr>
        <p:spPr>
          <a:xfrm rot="5400000">
            <a:off x="8515985" y="4715510"/>
            <a:ext cx="227330" cy="24650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528821" y="1836270"/>
            <a:ext cx="52006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/>
              <a:t>2m</a:t>
            </a:r>
            <a:endParaRPr lang="en-US" altLang="zh-CN" sz="1000"/>
          </a:p>
        </p:txBody>
      </p:sp>
      <p:sp>
        <p:nvSpPr>
          <p:cNvPr id="38" name="文本框 37"/>
          <p:cNvSpPr txBox="1"/>
          <p:nvPr/>
        </p:nvSpPr>
        <p:spPr>
          <a:xfrm>
            <a:off x="3884295" y="2102485"/>
            <a:ext cx="4972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/>
              <a:t>2m</a:t>
            </a:r>
            <a:endParaRPr lang="en-US" altLang="zh-CN" sz="1200"/>
          </a:p>
        </p:txBody>
      </p:sp>
      <p:sp>
        <p:nvSpPr>
          <p:cNvPr id="39" name="文本框 38"/>
          <p:cNvSpPr txBox="1"/>
          <p:nvPr/>
        </p:nvSpPr>
        <p:spPr>
          <a:xfrm>
            <a:off x="3880762" y="1552575"/>
            <a:ext cx="874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准备间</a:t>
            </a:r>
            <a:endParaRPr lang="zh-CN" altLang="en-US" dirty="0"/>
          </a:p>
        </p:txBody>
      </p:sp>
      <p:grpSp>
        <p:nvGrpSpPr>
          <p:cNvPr id="35" name="组合 34"/>
          <p:cNvGrpSpPr/>
          <p:nvPr/>
        </p:nvGrpSpPr>
        <p:grpSpPr>
          <a:xfrm>
            <a:off x="10807241" y="4610736"/>
            <a:ext cx="464820" cy="515660"/>
            <a:chOff x="1603295" y="4901641"/>
            <a:chExt cx="464820" cy="515660"/>
          </a:xfrm>
        </p:grpSpPr>
        <p:pic>
          <p:nvPicPr>
            <p:cNvPr id="171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1775738" y="4913388"/>
              <a:ext cx="171450" cy="147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2" name="文本框 171"/>
            <p:cNvSpPr txBox="1"/>
            <p:nvPr/>
          </p:nvSpPr>
          <p:spPr>
            <a:xfrm>
              <a:off x="1603295" y="5141711"/>
              <a:ext cx="464820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10A</a:t>
              </a:r>
              <a:endParaRPr lang="en-US" altLang="zh-CN" sz="1200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08456" y="1268730"/>
            <a:ext cx="792268" cy="334300"/>
            <a:chOff x="1230901" y="4392064"/>
            <a:chExt cx="792268" cy="334300"/>
          </a:xfrm>
        </p:grpSpPr>
        <p:grpSp>
          <p:nvGrpSpPr>
            <p:cNvPr id="33" name="组合 32"/>
            <p:cNvGrpSpPr/>
            <p:nvPr/>
          </p:nvGrpSpPr>
          <p:grpSpPr>
            <a:xfrm>
              <a:off x="1236737" y="4392064"/>
              <a:ext cx="786432" cy="300990"/>
              <a:chOff x="1227599" y="4360545"/>
              <a:chExt cx="786432" cy="300990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1227599" y="4360545"/>
                <a:ext cx="658698" cy="300990"/>
              </a:xfrm>
              <a:prstGeom prst="rect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3" name="图片 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31667" y="4399088"/>
                <a:ext cx="122547" cy="125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5" name="文本框 54"/>
              <p:cNvSpPr txBox="1"/>
              <p:nvPr/>
            </p:nvSpPr>
            <p:spPr>
              <a:xfrm>
                <a:off x="1474606" y="4406934"/>
                <a:ext cx="53942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/>
                  <a:t>边台</a:t>
                </a:r>
                <a:endParaRPr lang="en-US" altLang="zh-CN" sz="1000" dirty="0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230901" y="4481253"/>
              <a:ext cx="445771" cy="245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/>
                <a:t>10A</a:t>
              </a:r>
              <a:endParaRPr lang="zh-CN" altLang="en-US" sz="1000" dirty="0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9557571" y="1266270"/>
            <a:ext cx="792268" cy="334300"/>
            <a:chOff x="1230901" y="4392064"/>
            <a:chExt cx="792268" cy="334300"/>
          </a:xfrm>
        </p:grpSpPr>
        <p:grpSp>
          <p:nvGrpSpPr>
            <p:cNvPr id="175" name="组合 174"/>
            <p:cNvGrpSpPr/>
            <p:nvPr/>
          </p:nvGrpSpPr>
          <p:grpSpPr>
            <a:xfrm>
              <a:off x="1236737" y="4392064"/>
              <a:ext cx="786432" cy="300990"/>
              <a:chOff x="1227599" y="4360545"/>
              <a:chExt cx="786432" cy="300990"/>
            </a:xfrm>
          </p:grpSpPr>
          <p:sp>
            <p:nvSpPr>
              <p:cNvPr id="177" name="矩形 176"/>
              <p:cNvSpPr/>
              <p:nvPr/>
            </p:nvSpPr>
            <p:spPr>
              <a:xfrm>
                <a:off x="1227599" y="4360545"/>
                <a:ext cx="658698" cy="300990"/>
              </a:xfrm>
              <a:prstGeom prst="rect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78" name="图片 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31667" y="4399088"/>
                <a:ext cx="122547" cy="125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9" name="文本框 178"/>
              <p:cNvSpPr txBox="1"/>
              <p:nvPr/>
            </p:nvSpPr>
            <p:spPr>
              <a:xfrm>
                <a:off x="1474606" y="4406934"/>
                <a:ext cx="53942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/>
                  <a:t>边台</a:t>
                </a:r>
                <a:endParaRPr lang="en-US" altLang="zh-CN" sz="1000" dirty="0"/>
              </a:p>
            </p:txBody>
          </p:sp>
        </p:grpSp>
        <p:sp>
          <p:nvSpPr>
            <p:cNvPr id="176" name="文本框 175"/>
            <p:cNvSpPr txBox="1"/>
            <p:nvPr/>
          </p:nvSpPr>
          <p:spPr>
            <a:xfrm>
              <a:off x="1230901" y="4481253"/>
              <a:ext cx="445771" cy="245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/>
                <a:t>10A</a:t>
              </a:r>
              <a:endParaRPr lang="zh-CN" altLang="en-US" sz="1000" dirty="0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7235827" y="1251756"/>
            <a:ext cx="792268" cy="334300"/>
            <a:chOff x="1230901" y="4392064"/>
            <a:chExt cx="792268" cy="334300"/>
          </a:xfrm>
        </p:grpSpPr>
        <p:grpSp>
          <p:nvGrpSpPr>
            <p:cNvPr id="181" name="组合 180"/>
            <p:cNvGrpSpPr/>
            <p:nvPr/>
          </p:nvGrpSpPr>
          <p:grpSpPr>
            <a:xfrm>
              <a:off x="1236737" y="4392064"/>
              <a:ext cx="786432" cy="300990"/>
              <a:chOff x="1227599" y="4360545"/>
              <a:chExt cx="786432" cy="300990"/>
            </a:xfrm>
          </p:grpSpPr>
          <p:sp>
            <p:nvSpPr>
              <p:cNvPr id="183" name="矩形 182"/>
              <p:cNvSpPr/>
              <p:nvPr/>
            </p:nvSpPr>
            <p:spPr>
              <a:xfrm>
                <a:off x="1227599" y="4360545"/>
                <a:ext cx="658698" cy="300990"/>
              </a:xfrm>
              <a:prstGeom prst="rect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84" name="图片 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31667" y="4399088"/>
                <a:ext cx="122547" cy="125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5" name="文本框 184"/>
              <p:cNvSpPr txBox="1"/>
              <p:nvPr/>
            </p:nvSpPr>
            <p:spPr>
              <a:xfrm>
                <a:off x="1474606" y="4406934"/>
                <a:ext cx="53942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/>
                  <a:t>边台</a:t>
                </a:r>
                <a:endParaRPr lang="en-US" altLang="zh-CN" sz="1000" dirty="0"/>
              </a:p>
            </p:txBody>
          </p:sp>
        </p:grpSp>
        <p:sp>
          <p:nvSpPr>
            <p:cNvPr id="182" name="文本框 181"/>
            <p:cNvSpPr txBox="1"/>
            <p:nvPr/>
          </p:nvSpPr>
          <p:spPr>
            <a:xfrm>
              <a:off x="1230901" y="4481253"/>
              <a:ext cx="445771" cy="245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/>
                <a:t>16A</a:t>
              </a:r>
              <a:endParaRPr lang="zh-CN" altLang="en-US" sz="1000" dirty="0"/>
            </a:p>
          </p:txBody>
        </p:sp>
      </p:grpSp>
      <p:pic>
        <p:nvPicPr>
          <p:cNvPr id="19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2444" y="593590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548" y="5919940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2593" y="5950914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6" name="文本框 195"/>
          <p:cNvSpPr txBox="1"/>
          <p:nvPr/>
        </p:nvSpPr>
        <p:spPr>
          <a:xfrm>
            <a:off x="9172575" y="6030511"/>
            <a:ext cx="4921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10A</a:t>
            </a:r>
            <a:endParaRPr lang="en-US" altLang="zh-CN" sz="1000" dirty="0"/>
          </a:p>
        </p:txBody>
      </p:sp>
      <p:pic>
        <p:nvPicPr>
          <p:cNvPr id="19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75535" y="484493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72745" y="406923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74333" y="3306644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1" name="文本框 200"/>
          <p:cNvSpPr txBox="1"/>
          <p:nvPr/>
        </p:nvSpPr>
        <p:spPr>
          <a:xfrm>
            <a:off x="3911600" y="3295787"/>
            <a:ext cx="4921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10A</a:t>
            </a:r>
            <a:endParaRPr lang="en-US" altLang="zh-CN" sz="1000" dirty="0"/>
          </a:p>
        </p:txBody>
      </p:sp>
      <p:sp>
        <p:nvSpPr>
          <p:cNvPr id="202" name="文本框 201"/>
          <p:cNvSpPr txBox="1"/>
          <p:nvPr/>
        </p:nvSpPr>
        <p:spPr>
          <a:xfrm>
            <a:off x="3889075" y="4033725"/>
            <a:ext cx="4921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16A</a:t>
            </a:r>
            <a:endParaRPr lang="en-US" altLang="zh-CN" sz="1000" dirty="0"/>
          </a:p>
        </p:txBody>
      </p:sp>
      <p:sp>
        <p:nvSpPr>
          <p:cNvPr id="203" name="文本框 202"/>
          <p:cNvSpPr txBox="1"/>
          <p:nvPr/>
        </p:nvSpPr>
        <p:spPr>
          <a:xfrm>
            <a:off x="3861365" y="4806032"/>
            <a:ext cx="4921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10A</a:t>
            </a:r>
            <a:endParaRPr lang="en-US" altLang="zh-CN" sz="1000" dirty="0"/>
          </a:p>
        </p:txBody>
      </p:sp>
      <p:grpSp>
        <p:nvGrpSpPr>
          <p:cNvPr id="204" name="Group 12"/>
          <p:cNvGrpSpPr/>
          <p:nvPr/>
        </p:nvGrpSpPr>
        <p:grpSpPr bwMode="auto">
          <a:xfrm>
            <a:off x="10675947" y="3445941"/>
            <a:ext cx="182226" cy="179584"/>
            <a:chOff x="1808" y="10942"/>
            <a:chExt cx="173" cy="170"/>
          </a:xfrm>
        </p:grpSpPr>
        <p:sp>
          <p:nvSpPr>
            <p:cNvPr id="205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0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869" y="3258529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1" name="Group 7"/>
          <p:cNvGrpSpPr/>
          <p:nvPr/>
        </p:nvGrpSpPr>
        <p:grpSpPr bwMode="auto">
          <a:xfrm>
            <a:off x="8517013" y="3714767"/>
            <a:ext cx="71305" cy="66023"/>
            <a:chOff x="1514" y="8964"/>
            <a:chExt cx="67" cy="62"/>
          </a:xfrm>
        </p:grpSpPr>
        <p:sp>
          <p:nvSpPr>
            <p:cNvPr id="212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4" name="Group 7"/>
          <p:cNvGrpSpPr/>
          <p:nvPr/>
        </p:nvGrpSpPr>
        <p:grpSpPr bwMode="auto">
          <a:xfrm>
            <a:off x="6634012" y="3239595"/>
            <a:ext cx="71305" cy="66023"/>
            <a:chOff x="1514" y="8964"/>
            <a:chExt cx="67" cy="62"/>
          </a:xfrm>
        </p:grpSpPr>
        <p:sp>
          <p:nvSpPr>
            <p:cNvPr id="215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1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60000">
            <a:off x="3780101" y="270024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1444" y="5909327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0" name="文本框 219"/>
          <p:cNvSpPr txBox="1"/>
          <p:nvPr/>
        </p:nvSpPr>
        <p:spPr>
          <a:xfrm>
            <a:off x="3961297" y="1364269"/>
            <a:ext cx="4921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16A</a:t>
            </a:r>
            <a:endParaRPr lang="en-US" altLang="zh-CN" sz="1000" dirty="0"/>
          </a:p>
        </p:txBody>
      </p:sp>
      <p:sp>
        <p:nvSpPr>
          <p:cNvPr id="221" name="文本框 220"/>
          <p:cNvSpPr txBox="1"/>
          <p:nvPr/>
        </p:nvSpPr>
        <p:spPr>
          <a:xfrm>
            <a:off x="3770133" y="1858803"/>
            <a:ext cx="4921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10A</a:t>
            </a:r>
            <a:endParaRPr lang="en-US" altLang="zh-CN" sz="1000" dirty="0"/>
          </a:p>
        </p:txBody>
      </p:sp>
      <p:sp>
        <p:nvSpPr>
          <p:cNvPr id="222" name="文本框 221"/>
          <p:cNvSpPr txBox="1"/>
          <p:nvPr/>
        </p:nvSpPr>
        <p:spPr>
          <a:xfrm>
            <a:off x="3891995" y="2673102"/>
            <a:ext cx="4921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16A</a:t>
            </a:r>
            <a:endParaRPr lang="en-US" altLang="zh-CN" sz="1000" dirty="0"/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191" y="5923693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文本框 22"/>
          <p:cNvSpPr txBox="1"/>
          <p:nvPr/>
        </p:nvSpPr>
        <p:spPr>
          <a:xfrm>
            <a:off x="8342630" y="5633720"/>
            <a:ext cx="166052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/>
              <a:t>边台</a:t>
            </a:r>
            <a:endParaRPr lang="zh-CN" altLang="en-US" sz="1200"/>
          </a:p>
        </p:txBody>
      </p:sp>
      <p:pic>
        <p:nvPicPr>
          <p:cNvPr id="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774" y="215059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906489" y="126858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80000">
            <a:off x="4658964" y="158544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599524" y="125461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文本框 50"/>
          <p:cNvSpPr txBox="1"/>
          <p:nvPr/>
        </p:nvSpPr>
        <p:spPr>
          <a:xfrm>
            <a:off x="6476930" y="896337"/>
            <a:ext cx="4921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10A</a:t>
            </a:r>
            <a:endParaRPr lang="en-US" altLang="zh-CN" sz="1000" dirty="0"/>
          </a:p>
        </p:txBody>
      </p:sp>
      <p:pic>
        <p:nvPicPr>
          <p:cNvPr id="5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67029" y="125143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0" name="组合 79"/>
          <p:cNvGrpSpPr/>
          <p:nvPr/>
        </p:nvGrpSpPr>
        <p:grpSpPr>
          <a:xfrm>
            <a:off x="6512121" y="3775710"/>
            <a:ext cx="1659890" cy="772160"/>
            <a:chOff x="1609" y="7611"/>
            <a:chExt cx="2614" cy="1276"/>
          </a:xfrm>
        </p:grpSpPr>
        <p:grpSp>
          <p:nvGrpSpPr>
            <p:cNvPr id="81" name="Group 2"/>
            <p:cNvGrpSpPr/>
            <p:nvPr/>
          </p:nvGrpSpPr>
          <p:grpSpPr bwMode="auto">
            <a:xfrm>
              <a:off x="1609" y="7793"/>
              <a:ext cx="498" cy="911"/>
              <a:chOff x="933" y="6926"/>
              <a:chExt cx="230" cy="285"/>
            </a:xfrm>
          </p:grpSpPr>
          <p:sp>
            <p:nvSpPr>
              <p:cNvPr id="82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83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85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8" name="组合 87"/>
            <p:cNvGrpSpPr/>
            <p:nvPr/>
          </p:nvGrpSpPr>
          <p:grpSpPr>
            <a:xfrm>
              <a:off x="2106" y="7611"/>
              <a:ext cx="2117" cy="1276"/>
              <a:chOff x="1546" y="8643"/>
              <a:chExt cx="2117" cy="1276"/>
            </a:xfrm>
          </p:grpSpPr>
          <p:grpSp>
            <p:nvGrpSpPr>
              <p:cNvPr id="89" name="组合 88"/>
              <p:cNvGrpSpPr/>
              <p:nvPr/>
            </p:nvGrpSpPr>
            <p:grpSpPr>
              <a:xfrm>
                <a:off x="1546" y="8643"/>
                <a:ext cx="2117" cy="1276"/>
                <a:chOff x="1546" y="8643"/>
                <a:chExt cx="2117" cy="1276"/>
              </a:xfrm>
            </p:grpSpPr>
            <p:sp>
              <p:nvSpPr>
                <p:cNvPr id="90" name="矩形 89"/>
                <p:cNvSpPr/>
                <p:nvPr/>
              </p:nvSpPr>
              <p:spPr>
                <a:xfrm>
                  <a:off x="1546" y="8643"/>
                  <a:ext cx="2117" cy="1276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1" name="组合 90"/>
                <p:cNvGrpSpPr/>
                <p:nvPr/>
              </p:nvGrpSpPr>
              <p:grpSpPr>
                <a:xfrm>
                  <a:off x="2367" y="9099"/>
                  <a:ext cx="1215" cy="405"/>
                  <a:chOff x="3040" y="6835"/>
                  <a:chExt cx="1215" cy="405"/>
                </a:xfrm>
              </p:grpSpPr>
              <p:pic>
                <p:nvPicPr>
                  <p:cNvPr id="92" name="图片 1"/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040" y="6878"/>
                    <a:ext cx="239" cy="3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93" name="文本框 92"/>
                  <p:cNvSpPr txBox="1"/>
                  <p:nvPr/>
                </p:nvSpPr>
                <p:spPr>
                  <a:xfrm>
                    <a:off x="3279" y="6835"/>
                    <a:ext cx="976" cy="40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000"/>
                      <a:t>10A</a:t>
                    </a:r>
                    <a:endParaRPr lang="en-US" altLang="zh-CN" sz="1000"/>
                  </a:p>
                </p:txBody>
              </p:sp>
            </p:grpSp>
          </p:grpSp>
          <p:sp>
            <p:nvSpPr>
              <p:cNvPr id="98" name="文本框 97"/>
              <p:cNvSpPr txBox="1"/>
              <p:nvPr/>
            </p:nvSpPr>
            <p:spPr>
              <a:xfrm>
                <a:off x="2038" y="8643"/>
                <a:ext cx="1379" cy="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/>
                  <a:t>实验台</a:t>
                </a:r>
                <a:endParaRPr lang="zh-CN" altLang="en-US" sz="1200"/>
              </a:p>
            </p:txBody>
          </p:sp>
        </p:grpSp>
      </p:grpSp>
      <p:grpSp>
        <p:nvGrpSpPr>
          <p:cNvPr id="173" name="组合 172"/>
          <p:cNvGrpSpPr/>
          <p:nvPr/>
        </p:nvGrpSpPr>
        <p:grpSpPr>
          <a:xfrm>
            <a:off x="8406765" y="2428240"/>
            <a:ext cx="1659255" cy="810260"/>
            <a:chOff x="1609" y="7611"/>
            <a:chExt cx="2613" cy="1276"/>
          </a:xfrm>
        </p:grpSpPr>
        <p:grpSp>
          <p:nvGrpSpPr>
            <p:cNvPr id="186" name="Group 2"/>
            <p:cNvGrpSpPr/>
            <p:nvPr/>
          </p:nvGrpSpPr>
          <p:grpSpPr bwMode="auto">
            <a:xfrm>
              <a:off x="1609" y="7793"/>
              <a:ext cx="498" cy="911"/>
              <a:chOff x="933" y="6926"/>
              <a:chExt cx="230" cy="285"/>
            </a:xfrm>
          </p:grpSpPr>
          <p:sp>
            <p:nvSpPr>
              <p:cNvPr id="187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88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189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0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91" name="组合 190"/>
            <p:cNvGrpSpPr/>
            <p:nvPr/>
          </p:nvGrpSpPr>
          <p:grpSpPr>
            <a:xfrm>
              <a:off x="2106" y="7611"/>
              <a:ext cx="2116" cy="1276"/>
              <a:chOff x="1546" y="8643"/>
              <a:chExt cx="2116" cy="1276"/>
            </a:xfrm>
          </p:grpSpPr>
          <p:grpSp>
            <p:nvGrpSpPr>
              <p:cNvPr id="192" name="组合 191"/>
              <p:cNvGrpSpPr/>
              <p:nvPr/>
            </p:nvGrpSpPr>
            <p:grpSpPr>
              <a:xfrm>
                <a:off x="1546" y="8643"/>
                <a:ext cx="2116" cy="1276"/>
                <a:chOff x="1546" y="8643"/>
                <a:chExt cx="2116" cy="1276"/>
              </a:xfrm>
            </p:grpSpPr>
            <p:sp>
              <p:nvSpPr>
                <p:cNvPr id="200" name="矩形 199"/>
                <p:cNvSpPr/>
                <p:nvPr/>
              </p:nvSpPr>
              <p:spPr>
                <a:xfrm>
                  <a:off x="1546" y="8643"/>
                  <a:ext cx="2117" cy="1276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08" name="组合 207"/>
                <p:cNvGrpSpPr/>
                <p:nvPr/>
              </p:nvGrpSpPr>
              <p:grpSpPr>
                <a:xfrm>
                  <a:off x="2367" y="9099"/>
                  <a:ext cx="1215" cy="386"/>
                  <a:chOff x="3040" y="6835"/>
                  <a:chExt cx="1215" cy="386"/>
                </a:xfrm>
              </p:grpSpPr>
              <p:pic>
                <p:nvPicPr>
                  <p:cNvPr id="209" name="图片 1"/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040" y="6878"/>
                    <a:ext cx="239" cy="3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10" name="文本框 209"/>
                  <p:cNvSpPr txBox="1"/>
                  <p:nvPr/>
                </p:nvSpPr>
                <p:spPr>
                  <a:xfrm>
                    <a:off x="3279" y="6835"/>
                    <a:ext cx="976" cy="38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000"/>
                      <a:t>10A</a:t>
                    </a:r>
                    <a:endParaRPr lang="en-US" altLang="zh-CN" sz="1000"/>
                  </a:p>
                </p:txBody>
              </p:sp>
            </p:grpSp>
          </p:grpSp>
          <p:sp>
            <p:nvSpPr>
              <p:cNvPr id="223" name="文本框 222"/>
              <p:cNvSpPr txBox="1"/>
              <p:nvPr/>
            </p:nvSpPr>
            <p:spPr>
              <a:xfrm>
                <a:off x="2038" y="8643"/>
                <a:ext cx="1379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/>
                  <a:t>实验台</a:t>
                </a:r>
                <a:endParaRPr lang="zh-CN" altLang="en-US" sz="1200"/>
              </a:p>
            </p:txBody>
          </p:sp>
        </p:grpSp>
      </p:grpSp>
      <p:grpSp>
        <p:nvGrpSpPr>
          <p:cNvPr id="224" name="组合 223"/>
          <p:cNvGrpSpPr/>
          <p:nvPr/>
        </p:nvGrpSpPr>
        <p:grpSpPr>
          <a:xfrm>
            <a:off x="6519741" y="2427605"/>
            <a:ext cx="1622411" cy="796290"/>
            <a:chOff x="1609" y="7611"/>
            <a:chExt cx="2614" cy="1276"/>
          </a:xfrm>
        </p:grpSpPr>
        <p:grpSp>
          <p:nvGrpSpPr>
            <p:cNvPr id="225" name="Group 2"/>
            <p:cNvGrpSpPr/>
            <p:nvPr/>
          </p:nvGrpSpPr>
          <p:grpSpPr bwMode="auto">
            <a:xfrm>
              <a:off x="1609" y="7793"/>
              <a:ext cx="498" cy="911"/>
              <a:chOff x="933" y="6926"/>
              <a:chExt cx="230" cy="285"/>
            </a:xfrm>
          </p:grpSpPr>
          <p:sp>
            <p:nvSpPr>
              <p:cNvPr id="226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227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228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9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0" name="组合 229"/>
            <p:cNvGrpSpPr/>
            <p:nvPr/>
          </p:nvGrpSpPr>
          <p:grpSpPr>
            <a:xfrm>
              <a:off x="2106" y="7611"/>
              <a:ext cx="2117" cy="1276"/>
              <a:chOff x="1546" y="8643"/>
              <a:chExt cx="2117" cy="1276"/>
            </a:xfrm>
          </p:grpSpPr>
          <p:grpSp>
            <p:nvGrpSpPr>
              <p:cNvPr id="231" name="组合 230"/>
              <p:cNvGrpSpPr/>
              <p:nvPr/>
            </p:nvGrpSpPr>
            <p:grpSpPr>
              <a:xfrm>
                <a:off x="1546" y="8643"/>
                <a:ext cx="2117" cy="1276"/>
                <a:chOff x="1546" y="8643"/>
                <a:chExt cx="2117" cy="1276"/>
              </a:xfrm>
            </p:grpSpPr>
            <p:sp>
              <p:nvSpPr>
                <p:cNvPr id="232" name="矩形 231"/>
                <p:cNvSpPr/>
                <p:nvPr/>
              </p:nvSpPr>
              <p:spPr>
                <a:xfrm>
                  <a:off x="1546" y="8643"/>
                  <a:ext cx="2117" cy="1276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33" name="组合 232"/>
                <p:cNvGrpSpPr/>
                <p:nvPr/>
              </p:nvGrpSpPr>
              <p:grpSpPr>
                <a:xfrm>
                  <a:off x="2367" y="9099"/>
                  <a:ext cx="1215" cy="393"/>
                  <a:chOff x="3040" y="6835"/>
                  <a:chExt cx="1215" cy="393"/>
                </a:xfrm>
              </p:grpSpPr>
              <p:pic>
                <p:nvPicPr>
                  <p:cNvPr id="234" name="图片 1"/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040" y="6878"/>
                    <a:ext cx="239" cy="3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35" name="文本框 234"/>
                  <p:cNvSpPr txBox="1"/>
                  <p:nvPr/>
                </p:nvSpPr>
                <p:spPr>
                  <a:xfrm>
                    <a:off x="3279" y="6835"/>
                    <a:ext cx="976" cy="39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000"/>
                      <a:t>10A</a:t>
                    </a:r>
                    <a:endParaRPr lang="en-US" altLang="zh-CN" sz="1000"/>
                  </a:p>
                </p:txBody>
              </p:sp>
            </p:grpSp>
          </p:grpSp>
          <p:sp>
            <p:nvSpPr>
              <p:cNvPr id="236" name="文本框 235"/>
              <p:cNvSpPr txBox="1"/>
              <p:nvPr/>
            </p:nvSpPr>
            <p:spPr>
              <a:xfrm>
                <a:off x="2038" y="8643"/>
                <a:ext cx="1379" cy="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/>
                  <a:t>实验台</a:t>
                </a:r>
                <a:endParaRPr lang="zh-CN" altLang="en-US" sz="1200"/>
              </a:p>
            </p:txBody>
          </p:sp>
        </p:grpSp>
      </p:grpSp>
      <p:grpSp>
        <p:nvGrpSpPr>
          <p:cNvPr id="250" name="组合 249"/>
          <p:cNvGrpSpPr/>
          <p:nvPr/>
        </p:nvGrpSpPr>
        <p:grpSpPr>
          <a:xfrm>
            <a:off x="8406765" y="3781425"/>
            <a:ext cx="1659255" cy="810260"/>
            <a:chOff x="1609" y="7611"/>
            <a:chExt cx="2613" cy="1276"/>
          </a:xfrm>
        </p:grpSpPr>
        <p:grpSp>
          <p:nvGrpSpPr>
            <p:cNvPr id="251" name="Group 2"/>
            <p:cNvGrpSpPr/>
            <p:nvPr/>
          </p:nvGrpSpPr>
          <p:grpSpPr bwMode="auto">
            <a:xfrm>
              <a:off x="1609" y="7793"/>
              <a:ext cx="498" cy="911"/>
              <a:chOff x="933" y="6926"/>
              <a:chExt cx="230" cy="285"/>
            </a:xfrm>
          </p:grpSpPr>
          <p:sp>
            <p:nvSpPr>
              <p:cNvPr id="252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253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254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5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6" name="组合 255"/>
            <p:cNvGrpSpPr/>
            <p:nvPr/>
          </p:nvGrpSpPr>
          <p:grpSpPr>
            <a:xfrm>
              <a:off x="2106" y="7611"/>
              <a:ext cx="2116" cy="1276"/>
              <a:chOff x="1546" y="8643"/>
              <a:chExt cx="2116" cy="1276"/>
            </a:xfrm>
          </p:grpSpPr>
          <p:grpSp>
            <p:nvGrpSpPr>
              <p:cNvPr id="257" name="组合 256"/>
              <p:cNvGrpSpPr/>
              <p:nvPr/>
            </p:nvGrpSpPr>
            <p:grpSpPr>
              <a:xfrm>
                <a:off x="1546" y="8643"/>
                <a:ext cx="2116" cy="1276"/>
                <a:chOff x="1546" y="8643"/>
                <a:chExt cx="2116" cy="1276"/>
              </a:xfrm>
            </p:grpSpPr>
            <p:sp>
              <p:nvSpPr>
                <p:cNvPr id="258" name="矩形 257"/>
                <p:cNvSpPr/>
                <p:nvPr/>
              </p:nvSpPr>
              <p:spPr>
                <a:xfrm>
                  <a:off x="1546" y="8643"/>
                  <a:ext cx="2117" cy="1276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59" name="组合 258"/>
                <p:cNvGrpSpPr/>
                <p:nvPr/>
              </p:nvGrpSpPr>
              <p:grpSpPr>
                <a:xfrm>
                  <a:off x="2367" y="9099"/>
                  <a:ext cx="1215" cy="386"/>
                  <a:chOff x="3040" y="6835"/>
                  <a:chExt cx="1215" cy="386"/>
                </a:xfrm>
              </p:grpSpPr>
              <p:pic>
                <p:nvPicPr>
                  <p:cNvPr id="260" name="图片 1"/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040" y="6878"/>
                    <a:ext cx="239" cy="3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61" name="文本框 260"/>
                  <p:cNvSpPr txBox="1"/>
                  <p:nvPr/>
                </p:nvSpPr>
                <p:spPr>
                  <a:xfrm>
                    <a:off x="3279" y="6835"/>
                    <a:ext cx="976" cy="38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000"/>
                      <a:t>10A</a:t>
                    </a:r>
                    <a:endParaRPr lang="en-US" altLang="zh-CN" sz="1000"/>
                  </a:p>
                </p:txBody>
              </p:sp>
            </p:grpSp>
          </p:grpSp>
          <p:sp>
            <p:nvSpPr>
              <p:cNvPr id="262" name="文本框 261"/>
              <p:cNvSpPr txBox="1"/>
              <p:nvPr/>
            </p:nvSpPr>
            <p:spPr>
              <a:xfrm>
                <a:off x="2038" y="8643"/>
                <a:ext cx="1379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/>
                  <a:t>实验台</a:t>
                </a:r>
                <a:endParaRPr lang="zh-CN" altLang="en-US" sz="1200"/>
              </a:p>
            </p:txBody>
          </p:sp>
        </p:grpSp>
      </p:grpSp>
      <p:pic>
        <p:nvPicPr>
          <p:cNvPr id="26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789" y="592313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5" name="右箭头标注 264"/>
          <p:cNvSpPr/>
          <p:nvPr/>
        </p:nvSpPr>
        <p:spPr>
          <a:xfrm>
            <a:off x="4806950" y="2047240"/>
            <a:ext cx="260985" cy="149860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文本框 265"/>
          <p:cNvSpPr txBox="1"/>
          <p:nvPr/>
        </p:nvSpPr>
        <p:spPr>
          <a:xfrm>
            <a:off x="4973955" y="1967865"/>
            <a:ext cx="3797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门</a:t>
            </a:r>
            <a:endParaRPr lang="zh-CN" altLang="en-US" sz="1400"/>
          </a:p>
        </p:txBody>
      </p:sp>
      <p:sp>
        <p:nvSpPr>
          <p:cNvPr id="267" name="矩形 266"/>
          <p:cNvSpPr/>
          <p:nvPr/>
        </p:nvSpPr>
        <p:spPr>
          <a:xfrm>
            <a:off x="10814050" y="4878070"/>
            <a:ext cx="377190" cy="7556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文本框 269"/>
          <p:cNvSpPr txBox="1"/>
          <p:nvPr/>
        </p:nvSpPr>
        <p:spPr>
          <a:xfrm>
            <a:off x="10784840" y="5060950"/>
            <a:ext cx="459740" cy="694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/>
              <a:t>衣柜</a:t>
            </a:r>
            <a:endParaRPr lang="zh-CN" altLang="en-US"/>
          </a:p>
        </p:txBody>
      </p:sp>
      <p:pic>
        <p:nvPicPr>
          <p:cNvPr id="27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866707" y="127302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9" name="Group 2"/>
          <p:cNvGrpSpPr/>
          <p:nvPr/>
        </p:nvGrpSpPr>
        <p:grpSpPr bwMode="auto">
          <a:xfrm>
            <a:off x="766256" y="1187397"/>
            <a:ext cx="242967" cy="301067"/>
            <a:chOff x="933" y="6926"/>
            <a:chExt cx="230" cy="285"/>
          </a:xfrm>
        </p:grpSpPr>
        <p:sp>
          <p:nvSpPr>
            <p:cNvPr id="264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68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269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73" name="Group 7"/>
          <p:cNvGrpSpPr/>
          <p:nvPr/>
        </p:nvGrpSpPr>
        <p:grpSpPr bwMode="auto">
          <a:xfrm>
            <a:off x="839228" y="1659282"/>
            <a:ext cx="71305" cy="66023"/>
            <a:chOff x="1514" y="8964"/>
            <a:chExt cx="67" cy="62"/>
          </a:xfrm>
        </p:grpSpPr>
        <p:sp>
          <p:nvSpPr>
            <p:cNvPr id="274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7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94" y="193185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7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93" y="2291826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8" name="Group 12"/>
          <p:cNvGrpSpPr/>
          <p:nvPr/>
        </p:nvGrpSpPr>
        <p:grpSpPr bwMode="auto">
          <a:xfrm>
            <a:off x="774789" y="2635666"/>
            <a:ext cx="182226" cy="179584"/>
            <a:chOff x="1808" y="10942"/>
            <a:chExt cx="173" cy="170"/>
          </a:xfrm>
        </p:grpSpPr>
        <p:sp>
          <p:nvSpPr>
            <p:cNvPr id="279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1" name="Group 15"/>
          <p:cNvGrpSpPr/>
          <p:nvPr/>
        </p:nvGrpSpPr>
        <p:grpSpPr bwMode="auto">
          <a:xfrm>
            <a:off x="753460" y="2943091"/>
            <a:ext cx="242967" cy="242967"/>
            <a:chOff x="4991" y="7874"/>
            <a:chExt cx="230" cy="230"/>
          </a:xfrm>
        </p:grpSpPr>
        <p:sp>
          <p:nvSpPr>
            <p:cNvPr id="282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8" name="テキスト ボックス 24"/>
          <p:cNvSpPr txBox="1">
            <a:spLocks noChangeArrowheads="1"/>
          </p:cNvSpPr>
          <p:nvPr/>
        </p:nvSpPr>
        <p:spPr bwMode="auto">
          <a:xfrm>
            <a:off x="1182629" y="287841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通风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9" name="テキスト ボックス 24"/>
          <p:cNvSpPr txBox="1">
            <a:spLocks noChangeArrowheads="1"/>
          </p:cNvSpPr>
          <p:nvPr/>
        </p:nvSpPr>
        <p:spPr bwMode="auto">
          <a:xfrm>
            <a:off x="1227599" y="2520154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网线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0" name="テキスト ボックス 24"/>
          <p:cNvSpPr txBox="1">
            <a:spLocks noChangeArrowheads="1"/>
          </p:cNvSpPr>
          <p:nvPr/>
        </p:nvSpPr>
        <p:spPr bwMode="auto">
          <a:xfrm>
            <a:off x="1212605" y="216284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380v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1" name="テキスト ボックス 24"/>
          <p:cNvSpPr txBox="1">
            <a:spLocks noChangeArrowheads="1"/>
          </p:cNvSpPr>
          <p:nvPr/>
        </p:nvSpPr>
        <p:spPr bwMode="auto">
          <a:xfrm>
            <a:off x="1212605" y="181055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220v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2" name="テキスト ボックス 24"/>
          <p:cNvSpPr txBox="1">
            <a:spLocks noChangeArrowheads="1"/>
          </p:cNvSpPr>
          <p:nvPr/>
        </p:nvSpPr>
        <p:spPr bwMode="auto">
          <a:xfrm>
            <a:off x="1212606" y="1461753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地漏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3" name="テキスト ボックス 24"/>
          <p:cNvSpPr txBox="1">
            <a:spLocks noChangeArrowheads="1"/>
          </p:cNvSpPr>
          <p:nvPr/>
        </p:nvSpPr>
        <p:spPr bwMode="auto">
          <a:xfrm>
            <a:off x="1212607" y="110838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水池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94" name="组合 293"/>
          <p:cNvGrpSpPr/>
          <p:nvPr/>
        </p:nvGrpSpPr>
        <p:grpSpPr>
          <a:xfrm>
            <a:off x="4612612" y="2425298"/>
            <a:ext cx="1622411" cy="796290"/>
            <a:chOff x="1609" y="7611"/>
            <a:chExt cx="2614" cy="1276"/>
          </a:xfrm>
        </p:grpSpPr>
        <p:grpSp>
          <p:nvGrpSpPr>
            <p:cNvPr id="295" name="Group 2"/>
            <p:cNvGrpSpPr/>
            <p:nvPr/>
          </p:nvGrpSpPr>
          <p:grpSpPr bwMode="auto">
            <a:xfrm>
              <a:off x="1609" y="7793"/>
              <a:ext cx="498" cy="911"/>
              <a:chOff x="933" y="6926"/>
              <a:chExt cx="230" cy="285"/>
            </a:xfrm>
          </p:grpSpPr>
          <p:sp>
            <p:nvSpPr>
              <p:cNvPr id="303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304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305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6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96" name="组合 295"/>
            <p:cNvGrpSpPr/>
            <p:nvPr/>
          </p:nvGrpSpPr>
          <p:grpSpPr>
            <a:xfrm>
              <a:off x="2106" y="7611"/>
              <a:ext cx="2117" cy="1276"/>
              <a:chOff x="1546" y="8643"/>
              <a:chExt cx="2117" cy="1276"/>
            </a:xfrm>
          </p:grpSpPr>
          <p:grpSp>
            <p:nvGrpSpPr>
              <p:cNvPr id="297" name="组合 296"/>
              <p:cNvGrpSpPr/>
              <p:nvPr/>
            </p:nvGrpSpPr>
            <p:grpSpPr>
              <a:xfrm>
                <a:off x="1546" y="8643"/>
                <a:ext cx="2117" cy="1276"/>
                <a:chOff x="1546" y="8643"/>
                <a:chExt cx="2117" cy="1276"/>
              </a:xfrm>
            </p:grpSpPr>
            <p:sp>
              <p:nvSpPr>
                <p:cNvPr id="299" name="矩形 298"/>
                <p:cNvSpPr/>
                <p:nvPr/>
              </p:nvSpPr>
              <p:spPr>
                <a:xfrm>
                  <a:off x="1546" y="8643"/>
                  <a:ext cx="2117" cy="1276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00" name="组合 299"/>
                <p:cNvGrpSpPr/>
                <p:nvPr/>
              </p:nvGrpSpPr>
              <p:grpSpPr>
                <a:xfrm>
                  <a:off x="2367" y="9099"/>
                  <a:ext cx="1215" cy="393"/>
                  <a:chOff x="3040" y="6835"/>
                  <a:chExt cx="1215" cy="393"/>
                </a:xfrm>
              </p:grpSpPr>
              <p:pic>
                <p:nvPicPr>
                  <p:cNvPr id="301" name="图片 1"/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040" y="6878"/>
                    <a:ext cx="239" cy="3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302" name="文本框 301"/>
                  <p:cNvSpPr txBox="1"/>
                  <p:nvPr/>
                </p:nvSpPr>
                <p:spPr>
                  <a:xfrm>
                    <a:off x="3279" y="6835"/>
                    <a:ext cx="976" cy="39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000"/>
                      <a:t>10A</a:t>
                    </a:r>
                    <a:endParaRPr lang="en-US" altLang="zh-CN" sz="1000"/>
                  </a:p>
                </p:txBody>
              </p:sp>
            </p:grpSp>
          </p:grpSp>
          <p:sp>
            <p:nvSpPr>
              <p:cNvPr id="298" name="文本框 297"/>
              <p:cNvSpPr txBox="1"/>
              <p:nvPr/>
            </p:nvSpPr>
            <p:spPr>
              <a:xfrm>
                <a:off x="2038" y="8643"/>
                <a:ext cx="1379" cy="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/>
                  <a:t>实验台</a:t>
                </a:r>
                <a:endParaRPr lang="zh-CN" altLang="en-US" sz="1200"/>
              </a:p>
            </p:txBody>
          </p:sp>
        </p:grpSp>
      </p:grpSp>
      <p:grpSp>
        <p:nvGrpSpPr>
          <p:cNvPr id="307" name="组合 306"/>
          <p:cNvGrpSpPr/>
          <p:nvPr/>
        </p:nvGrpSpPr>
        <p:grpSpPr>
          <a:xfrm>
            <a:off x="4612431" y="3761677"/>
            <a:ext cx="1622411" cy="796290"/>
            <a:chOff x="1609" y="7611"/>
            <a:chExt cx="2614" cy="1276"/>
          </a:xfrm>
        </p:grpSpPr>
        <p:grpSp>
          <p:nvGrpSpPr>
            <p:cNvPr id="308" name="Group 2"/>
            <p:cNvGrpSpPr/>
            <p:nvPr/>
          </p:nvGrpSpPr>
          <p:grpSpPr bwMode="auto">
            <a:xfrm>
              <a:off x="1609" y="7793"/>
              <a:ext cx="498" cy="911"/>
              <a:chOff x="933" y="6926"/>
              <a:chExt cx="230" cy="285"/>
            </a:xfrm>
          </p:grpSpPr>
          <p:sp>
            <p:nvSpPr>
              <p:cNvPr id="316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317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318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9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09" name="组合 308"/>
            <p:cNvGrpSpPr/>
            <p:nvPr/>
          </p:nvGrpSpPr>
          <p:grpSpPr>
            <a:xfrm>
              <a:off x="2106" y="7611"/>
              <a:ext cx="2117" cy="1276"/>
              <a:chOff x="1546" y="8643"/>
              <a:chExt cx="2117" cy="1276"/>
            </a:xfrm>
          </p:grpSpPr>
          <p:grpSp>
            <p:nvGrpSpPr>
              <p:cNvPr id="310" name="组合 309"/>
              <p:cNvGrpSpPr/>
              <p:nvPr/>
            </p:nvGrpSpPr>
            <p:grpSpPr>
              <a:xfrm>
                <a:off x="1546" y="8643"/>
                <a:ext cx="2117" cy="1276"/>
                <a:chOff x="1546" y="8643"/>
                <a:chExt cx="2117" cy="1276"/>
              </a:xfrm>
            </p:grpSpPr>
            <p:sp>
              <p:nvSpPr>
                <p:cNvPr id="312" name="矩形 311"/>
                <p:cNvSpPr/>
                <p:nvPr/>
              </p:nvSpPr>
              <p:spPr>
                <a:xfrm>
                  <a:off x="1546" y="8643"/>
                  <a:ext cx="2117" cy="1276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13" name="组合 312"/>
                <p:cNvGrpSpPr/>
                <p:nvPr/>
              </p:nvGrpSpPr>
              <p:grpSpPr>
                <a:xfrm>
                  <a:off x="2367" y="9099"/>
                  <a:ext cx="1215" cy="393"/>
                  <a:chOff x="3040" y="6835"/>
                  <a:chExt cx="1215" cy="393"/>
                </a:xfrm>
              </p:grpSpPr>
              <p:pic>
                <p:nvPicPr>
                  <p:cNvPr id="314" name="图片 1"/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040" y="6878"/>
                    <a:ext cx="239" cy="3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315" name="文本框 314"/>
                  <p:cNvSpPr txBox="1"/>
                  <p:nvPr/>
                </p:nvSpPr>
                <p:spPr>
                  <a:xfrm>
                    <a:off x="3279" y="6835"/>
                    <a:ext cx="976" cy="39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000"/>
                      <a:t>10A</a:t>
                    </a:r>
                    <a:endParaRPr lang="en-US" altLang="zh-CN" sz="1000"/>
                  </a:p>
                </p:txBody>
              </p:sp>
            </p:grpSp>
          </p:grpSp>
          <p:sp>
            <p:nvSpPr>
              <p:cNvPr id="311" name="文本框 310"/>
              <p:cNvSpPr txBox="1"/>
              <p:nvPr/>
            </p:nvSpPr>
            <p:spPr>
              <a:xfrm>
                <a:off x="2038" y="8643"/>
                <a:ext cx="1379" cy="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/>
                  <a:t>实验台</a:t>
                </a:r>
                <a:endParaRPr lang="zh-CN" altLang="en-US" sz="1200"/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2468934" y="2747142"/>
            <a:ext cx="1313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</a:rPr>
              <a:t>高压灭菌锅</a:t>
            </a:r>
            <a:r>
              <a:rPr lang="en-US" altLang="zh-CN" sz="1200" dirty="0">
                <a:solidFill>
                  <a:srgbClr val="FF0000"/>
                </a:solidFill>
              </a:rPr>
              <a:t>3000W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84995" y="6406410"/>
            <a:ext cx="9859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rgbClr val="FF0000"/>
                </a:solidFill>
              </a:rPr>
              <a:t>Pcr</a:t>
            </a:r>
            <a:r>
              <a:rPr lang="zh-CN" altLang="en-US" sz="1200" dirty="0">
                <a:solidFill>
                  <a:srgbClr val="FF0000"/>
                </a:solidFill>
              </a:rPr>
              <a:t>仪</a:t>
            </a:r>
            <a:r>
              <a:rPr lang="en-US" altLang="zh-CN" sz="1200" dirty="0">
                <a:solidFill>
                  <a:srgbClr val="FF0000"/>
                </a:solidFill>
              </a:rPr>
              <a:t>600W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60573" y="393376"/>
            <a:ext cx="11747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</a:rPr>
              <a:t>培养箱</a:t>
            </a:r>
            <a:r>
              <a:rPr lang="en-US" altLang="zh-CN" sz="1200" dirty="0">
                <a:solidFill>
                  <a:srgbClr val="FF0000"/>
                </a:solidFill>
              </a:rPr>
              <a:t>600W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84250" y="388124"/>
            <a:ext cx="11747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</a:rPr>
              <a:t>干燥箱</a:t>
            </a:r>
            <a:r>
              <a:rPr lang="en-US" altLang="zh-CN" sz="1200" dirty="0">
                <a:solidFill>
                  <a:srgbClr val="FF0000"/>
                </a:solidFill>
              </a:rPr>
              <a:t>1600W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49311" y="414700"/>
            <a:ext cx="11747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</a:rPr>
              <a:t>酶标仪</a:t>
            </a:r>
            <a:r>
              <a:rPr lang="en-US" altLang="zh-CN" sz="1200" dirty="0">
                <a:solidFill>
                  <a:srgbClr val="FF0000"/>
                </a:solidFill>
              </a:rPr>
              <a:t>600W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58593" y="6404883"/>
            <a:ext cx="985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</a:rPr>
              <a:t>凝胶成像仪</a:t>
            </a:r>
            <a:r>
              <a:rPr lang="en-US" altLang="zh-CN" sz="1200" dirty="0">
                <a:solidFill>
                  <a:srgbClr val="FF0000"/>
                </a:solidFill>
              </a:rPr>
              <a:t>600w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71727" y="6389921"/>
            <a:ext cx="985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</a:rPr>
              <a:t>水浴锅</a:t>
            </a:r>
            <a:r>
              <a:rPr lang="en-US" altLang="zh-CN" sz="1200" dirty="0">
                <a:solidFill>
                  <a:srgbClr val="FF0000"/>
                </a:solidFill>
              </a:rPr>
              <a:t>1000W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70977" y="3718632"/>
            <a:ext cx="985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</a:rPr>
              <a:t>电炉子</a:t>
            </a:r>
            <a:r>
              <a:rPr lang="en-US" altLang="zh-CN" sz="1200" dirty="0">
                <a:solidFill>
                  <a:srgbClr val="FF0000"/>
                </a:solidFill>
              </a:rPr>
              <a:t>1600W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50285" y="453217"/>
            <a:ext cx="985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FF0000"/>
                </a:solidFill>
              </a:rPr>
              <a:t>超低温冰箱</a:t>
            </a:r>
            <a:r>
              <a:rPr lang="en-US" altLang="zh-CN" sz="1200" dirty="0">
                <a:solidFill>
                  <a:srgbClr val="FF0000"/>
                </a:solidFill>
              </a:rPr>
              <a:t>1600W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cxnSp>
        <p:nvCxnSpPr>
          <p:cNvPr id="14" name="直接箭头连接符 13"/>
          <p:cNvCxnSpPr>
            <a:stCxn id="73" idx="0"/>
            <a:endCxn id="12" idx="2"/>
          </p:cNvCxnSpPr>
          <p:nvPr/>
        </p:nvCxnSpPr>
        <p:spPr>
          <a:xfrm flipH="1" flipV="1">
            <a:off x="5943258" y="914882"/>
            <a:ext cx="1" cy="1506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7354410" y="684049"/>
            <a:ext cx="9889" cy="4043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8564880" y="721021"/>
            <a:ext cx="0" cy="3830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V="1">
            <a:off x="9705340" y="777406"/>
            <a:ext cx="0" cy="3110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217" idx="2"/>
          </p:cNvCxnSpPr>
          <p:nvPr/>
        </p:nvCxnSpPr>
        <p:spPr>
          <a:xfrm flipH="1">
            <a:off x="3390565" y="2779346"/>
            <a:ext cx="401600" cy="1456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H="1" flipV="1">
            <a:off x="3268771" y="4057015"/>
            <a:ext cx="456367" cy="921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 flipH="1">
            <a:off x="7647453" y="6098807"/>
            <a:ext cx="31085" cy="3076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>
          <a:xfrm>
            <a:off x="8293371" y="6022062"/>
            <a:ext cx="15202" cy="3828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箭头连接符 58"/>
          <p:cNvCxnSpPr/>
          <p:nvPr/>
        </p:nvCxnSpPr>
        <p:spPr>
          <a:xfrm>
            <a:off x="9306800" y="6029199"/>
            <a:ext cx="45634" cy="3932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10856890" cy="3502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病理数码互动室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（嘎利兵嘎）</a:t>
            </a:r>
            <a:endParaRPr kumimoji="0" lang="zh-CN" altLang="zh-CN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防静电地面，双开门。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中央实验台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1300mm*6000mm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），边台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宽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600m)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，实验台面高度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800mm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水池（上下水点）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个，地漏（下水点）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显微互动教学系统：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台电脑（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180W*41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）、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台生物显微镜（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100W*41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220V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，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16A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电源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个；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10A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电源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个；数据点位（网线接口）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     注：所有实验台电源插座，高度均在台面以上。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总功率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3" name="图片 4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8030" y="691774"/>
            <a:ext cx="6157777" cy="5843046"/>
          </a:xfrm>
          <a:prstGeom prst="rect">
            <a:avLst/>
          </a:prstGeom>
        </p:spPr>
      </p:pic>
      <p:sp>
        <p:nvSpPr>
          <p:cNvPr id="172" name="Rectangle 25"/>
          <p:cNvSpPr>
            <a:spLocks noChangeArrowheads="1"/>
          </p:cNvSpPr>
          <p:nvPr/>
        </p:nvSpPr>
        <p:spPr bwMode="auto">
          <a:xfrm>
            <a:off x="5150091" y="5982758"/>
            <a:ext cx="3009170" cy="351233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7" name="Rectangle 25"/>
          <p:cNvSpPr>
            <a:spLocks noChangeArrowheads="1"/>
          </p:cNvSpPr>
          <p:nvPr/>
        </p:nvSpPr>
        <p:spPr bwMode="auto">
          <a:xfrm>
            <a:off x="7529130" y="1190339"/>
            <a:ext cx="1441362" cy="327228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5" name="文本框 194"/>
          <p:cNvSpPr txBox="1"/>
          <p:nvPr/>
        </p:nvSpPr>
        <p:spPr>
          <a:xfrm>
            <a:off x="6126453" y="5700987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817" y="612954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501" y="613263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726" y="613263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534" y="613703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788" y="614588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731835" y="5102256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734709" y="416514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731835" y="320035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730323" y="224313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28744" y="121747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526283" y="120670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474040" y="120853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92244" y="204321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85101" y="479657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525441" y="120407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3" name="文本框 312"/>
          <p:cNvSpPr txBox="1"/>
          <p:nvPr/>
        </p:nvSpPr>
        <p:spPr>
          <a:xfrm>
            <a:off x="4782018" y="3292166"/>
            <a:ext cx="917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投影仪电脑主机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3" name="文本框 332"/>
          <p:cNvSpPr txBox="1"/>
          <p:nvPr/>
        </p:nvSpPr>
        <p:spPr>
          <a:xfrm>
            <a:off x="5326101" y="95933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6" name="文本框 335"/>
          <p:cNvSpPr txBox="1"/>
          <p:nvPr/>
        </p:nvSpPr>
        <p:spPr>
          <a:xfrm>
            <a:off x="6324174" y="953202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6082723" y="6253549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9" name="文本框 338"/>
          <p:cNvSpPr txBox="1"/>
          <p:nvPr/>
        </p:nvSpPr>
        <p:spPr>
          <a:xfrm>
            <a:off x="6612830" y="6265058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0" name="文本框 339"/>
          <p:cNvSpPr txBox="1"/>
          <p:nvPr/>
        </p:nvSpPr>
        <p:spPr>
          <a:xfrm>
            <a:off x="7117192" y="6260025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1" name="文本框 340"/>
          <p:cNvSpPr txBox="1"/>
          <p:nvPr/>
        </p:nvSpPr>
        <p:spPr>
          <a:xfrm>
            <a:off x="5108582" y="6274645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2" name="文本框 341"/>
          <p:cNvSpPr txBox="1"/>
          <p:nvPr/>
        </p:nvSpPr>
        <p:spPr>
          <a:xfrm>
            <a:off x="9946326" y="2171976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3" name="文本框 342"/>
          <p:cNvSpPr txBox="1"/>
          <p:nvPr/>
        </p:nvSpPr>
        <p:spPr>
          <a:xfrm>
            <a:off x="9928783" y="3153701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4" name="文本框 343"/>
          <p:cNvSpPr txBox="1"/>
          <p:nvPr/>
        </p:nvSpPr>
        <p:spPr>
          <a:xfrm>
            <a:off x="9942172" y="410465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5" name="文本框 344"/>
          <p:cNvSpPr txBox="1"/>
          <p:nvPr/>
        </p:nvSpPr>
        <p:spPr>
          <a:xfrm rot="210022">
            <a:off x="9950112" y="5026015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6" name="文本框 345"/>
          <p:cNvSpPr txBox="1"/>
          <p:nvPr/>
        </p:nvSpPr>
        <p:spPr>
          <a:xfrm>
            <a:off x="4353827" y="199656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7" name="文本框 346"/>
          <p:cNvSpPr txBox="1"/>
          <p:nvPr/>
        </p:nvSpPr>
        <p:spPr>
          <a:xfrm>
            <a:off x="3808418" y="4732377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" name="文本框 347"/>
          <p:cNvSpPr txBox="1"/>
          <p:nvPr/>
        </p:nvSpPr>
        <p:spPr>
          <a:xfrm>
            <a:off x="7643978" y="96523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9" name="文本框 348"/>
          <p:cNvSpPr txBox="1"/>
          <p:nvPr/>
        </p:nvSpPr>
        <p:spPr>
          <a:xfrm>
            <a:off x="8353929" y="94867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1" name="Group 7"/>
          <p:cNvGrpSpPr/>
          <p:nvPr/>
        </p:nvGrpSpPr>
        <p:grpSpPr bwMode="auto">
          <a:xfrm>
            <a:off x="4924283" y="1327658"/>
            <a:ext cx="71305" cy="66023"/>
            <a:chOff x="1514" y="8964"/>
            <a:chExt cx="67" cy="62"/>
          </a:xfrm>
        </p:grpSpPr>
        <p:sp>
          <p:nvSpPr>
            <p:cNvPr id="212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20" name="Rectangle 25"/>
          <p:cNvSpPr>
            <a:spLocks noChangeArrowheads="1"/>
          </p:cNvSpPr>
          <p:nvPr/>
        </p:nvSpPr>
        <p:spPr bwMode="auto">
          <a:xfrm>
            <a:off x="4270363" y="4738747"/>
            <a:ext cx="280644" cy="666717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1" name="文本框 420"/>
          <p:cNvSpPr txBox="1"/>
          <p:nvPr/>
        </p:nvSpPr>
        <p:spPr>
          <a:xfrm>
            <a:off x="4416168" y="4948303"/>
            <a:ext cx="745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衣柜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9" name="Rectangle 25"/>
          <p:cNvSpPr>
            <a:spLocks noChangeArrowheads="1"/>
          </p:cNvSpPr>
          <p:nvPr/>
        </p:nvSpPr>
        <p:spPr bwMode="auto">
          <a:xfrm rot="10800000">
            <a:off x="5518494" y="2447721"/>
            <a:ext cx="3801898" cy="63179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3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394" y="258793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468928" y="2770856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308" y="259693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836664" y="278086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867" y="259602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206223" y="277995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459" y="259602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589664" y="277995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958" y="259470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60314" y="277863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3460" y="259361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343593" y="277754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8494" y="259483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073699" y="277876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7593" y="259460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733949" y="277853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7" name="文本框 376"/>
          <p:cNvSpPr txBox="1"/>
          <p:nvPr/>
        </p:nvSpPr>
        <p:spPr>
          <a:xfrm>
            <a:off x="6972044" y="223271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0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060" y="258400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706594" y="276692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422" y="259300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096627" y="277693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5" name="Rectangle 25"/>
          <p:cNvSpPr>
            <a:spLocks noChangeArrowheads="1"/>
          </p:cNvSpPr>
          <p:nvPr/>
        </p:nvSpPr>
        <p:spPr bwMode="auto">
          <a:xfrm rot="10800000">
            <a:off x="5526724" y="4107466"/>
            <a:ext cx="3801898" cy="63179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3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624" y="424767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477158" y="443060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538" y="425667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844894" y="444061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097" y="425576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214453" y="443969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689" y="425576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597894" y="443969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2188" y="425444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968544" y="443838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690" y="425336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351823" y="443729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6724" y="425457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081929" y="443851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5823" y="425434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742179" y="443827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" name="文本框 551"/>
          <p:cNvSpPr txBox="1"/>
          <p:nvPr/>
        </p:nvSpPr>
        <p:spPr>
          <a:xfrm>
            <a:off x="6980274" y="3892459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5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290" y="424374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714824" y="442667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652" y="425275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04857" y="443668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0" name="文本框 559"/>
          <p:cNvSpPr txBox="1"/>
          <p:nvPr/>
        </p:nvSpPr>
        <p:spPr>
          <a:xfrm>
            <a:off x="7841694" y="1527142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6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738" y="612954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2" name="文本框 561"/>
          <p:cNvSpPr txBox="1"/>
          <p:nvPr/>
        </p:nvSpPr>
        <p:spPr>
          <a:xfrm>
            <a:off x="5605633" y="6270727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3" name="文本框 562"/>
          <p:cNvSpPr txBox="1"/>
          <p:nvPr/>
        </p:nvSpPr>
        <p:spPr>
          <a:xfrm>
            <a:off x="7560166" y="6267396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4" name="文本框 563"/>
          <p:cNvSpPr txBox="1"/>
          <p:nvPr/>
        </p:nvSpPr>
        <p:spPr>
          <a:xfrm>
            <a:off x="-781246" y="553869"/>
            <a:ext cx="5956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病理数码互动室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(75m</a:t>
            </a:r>
            <a:r>
              <a:rPr lang="en-US" altLang="zh-CN" sz="24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5" name="Rectangle 25"/>
          <p:cNvSpPr>
            <a:spLocks noChangeArrowheads="1"/>
          </p:cNvSpPr>
          <p:nvPr/>
        </p:nvSpPr>
        <p:spPr bwMode="auto">
          <a:xfrm>
            <a:off x="5049156" y="1187334"/>
            <a:ext cx="705345" cy="327228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6" name="Rectangle 25"/>
          <p:cNvSpPr>
            <a:spLocks noChangeArrowheads="1"/>
          </p:cNvSpPr>
          <p:nvPr/>
        </p:nvSpPr>
        <p:spPr bwMode="auto">
          <a:xfrm>
            <a:off x="5059362" y="1183219"/>
            <a:ext cx="256533" cy="327228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67" name="Group 2"/>
          <p:cNvGrpSpPr/>
          <p:nvPr/>
        </p:nvGrpSpPr>
        <p:grpSpPr bwMode="auto">
          <a:xfrm>
            <a:off x="5066145" y="1195402"/>
            <a:ext cx="242967" cy="301067"/>
            <a:chOff x="933" y="6926"/>
            <a:chExt cx="230" cy="285"/>
          </a:xfrm>
        </p:grpSpPr>
        <p:sp>
          <p:nvSpPr>
            <p:cNvPr id="568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69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570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1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72" name="Group 12"/>
          <p:cNvGrpSpPr/>
          <p:nvPr/>
        </p:nvGrpSpPr>
        <p:grpSpPr bwMode="auto">
          <a:xfrm>
            <a:off x="5510490" y="2687972"/>
            <a:ext cx="182226" cy="179584"/>
            <a:chOff x="1808" y="10942"/>
            <a:chExt cx="173" cy="170"/>
          </a:xfrm>
        </p:grpSpPr>
        <p:sp>
          <p:nvSpPr>
            <p:cNvPr id="573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5" name="Group 12"/>
          <p:cNvGrpSpPr/>
          <p:nvPr/>
        </p:nvGrpSpPr>
        <p:grpSpPr bwMode="auto">
          <a:xfrm>
            <a:off x="5517491" y="4346194"/>
            <a:ext cx="182226" cy="179584"/>
            <a:chOff x="1808" y="10942"/>
            <a:chExt cx="173" cy="170"/>
          </a:xfrm>
        </p:grpSpPr>
        <p:sp>
          <p:nvSpPr>
            <p:cNvPr id="576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8" name="Group 12"/>
          <p:cNvGrpSpPr/>
          <p:nvPr/>
        </p:nvGrpSpPr>
        <p:grpSpPr bwMode="auto">
          <a:xfrm>
            <a:off x="4158560" y="5110455"/>
            <a:ext cx="182226" cy="179584"/>
            <a:chOff x="1808" y="10942"/>
            <a:chExt cx="173" cy="170"/>
          </a:xfrm>
        </p:grpSpPr>
        <p:sp>
          <p:nvSpPr>
            <p:cNvPr id="579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81" name="文本框 580"/>
          <p:cNvSpPr txBox="1"/>
          <p:nvPr/>
        </p:nvSpPr>
        <p:spPr>
          <a:xfrm>
            <a:off x="4980570" y="1533375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2" name="Rectangle 25"/>
          <p:cNvSpPr>
            <a:spLocks noChangeArrowheads="1"/>
          </p:cNvSpPr>
          <p:nvPr/>
        </p:nvSpPr>
        <p:spPr bwMode="auto">
          <a:xfrm>
            <a:off x="6271444" y="1183219"/>
            <a:ext cx="705345" cy="327228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3" name="文本框 582"/>
          <p:cNvSpPr txBox="1"/>
          <p:nvPr/>
        </p:nvSpPr>
        <p:spPr>
          <a:xfrm>
            <a:off x="6176448" y="1546619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6" name="Rectangle 25"/>
          <p:cNvSpPr>
            <a:spLocks noChangeArrowheads="1"/>
          </p:cNvSpPr>
          <p:nvPr/>
        </p:nvSpPr>
        <p:spPr bwMode="auto">
          <a:xfrm>
            <a:off x="4273112" y="1988110"/>
            <a:ext cx="67674" cy="1165591"/>
          </a:xfrm>
          <a:prstGeom prst="rect">
            <a:avLst/>
          </a:prstGeom>
          <a:noFill/>
          <a:ln w="1587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7" name="Group 12"/>
          <p:cNvGrpSpPr/>
          <p:nvPr/>
        </p:nvGrpSpPr>
        <p:grpSpPr bwMode="auto">
          <a:xfrm>
            <a:off x="4071420" y="2041406"/>
            <a:ext cx="159736" cy="157420"/>
            <a:chOff x="1808" y="10942"/>
            <a:chExt cx="173" cy="170"/>
          </a:xfrm>
        </p:grpSpPr>
        <p:sp>
          <p:nvSpPr>
            <p:cNvPr id="138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4207908" y="2460704"/>
            <a:ext cx="780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投影仪幕布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2" name="Group 2"/>
          <p:cNvGrpSpPr/>
          <p:nvPr/>
        </p:nvGrpSpPr>
        <p:grpSpPr bwMode="auto">
          <a:xfrm>
            <a:off x="766256" y="1187397"/>
            <a:ext cx="242967" cy="301067"/>
            <a:chOff x="933" y="6926"/>
            <a:chExt cx="230" cy="285"/>
          </a:xfrm>
        </p:grpSpPr>
        <p:sp>
          <p:nvSpPr>
            <p:cNvPr id="143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44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145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7" name="Group 7"/>
          <p:cNvGrpSpPr/>
          <p:nvPr/>
        </p:nvGrpSpPr>
        <p:grpSpPr bwMode="auto">
          <a:xfrm>
            <a:off x="839228" y="1659282"/>
            <a:ext cx="71305" cy="66023"/>
            <a:chOff x="1514" y="8964"/>
            <a:chExt cx="67" cy="62"/>
          </a:xfrm>
        </p:grpSpPr>
        <p:sp>
          <p:nvSpPr>
            <p:cNvPr id="148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94" y="193185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93" y="2291826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2" name="Group 12"/>
          <p:cNvGrpSpPr/>
          <p:nvPr/>
        </p:nvGrpSpPr>
        <p:grpSpPr bwMode="auto">
          <a:xfrm>
            <a:off x="774789" y="2635666"/>
            <a:ext cx="182226" cy="179584"/>
            <a:chOff x="1808" y="10942"/>
            <a:chExt cx="173" cy="170"/>
          </a:xfrm>
        </p:grpSpPr>
        <p:sp>
          <p:nvSpPr>
            <p:cNvPr id="153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5" name="Group 15"/>
          <p:cNvGrpSpPr/>
          <p:nvPr/>
        </p:nvGrpSpPr>
        <p:grpSpPr bwMode="auto">
          <a:xfrm>
            <a:off x="753460" y="2943091"/>
            <a:ext cx="242967" cy="242967"/>
            <a:chOff x="4991" y="7874"/>
            <a:chExt cx="230" cy="230"/>
          </a:xfrm>
        </p:grpSpPr>
        <p:sp>
          <p:nvSpPr>
            <p:cNvPr id="156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2" name="テキスト ボックス 24"/>
          <p:cNvSpPr txBox="1">
            <a:spLocks noChangeArrowheads="1"/>
          </p:cNvSpPr>
          <p:nvPr/>
        </p:nvSpPr>
        <p:spPr bwMode="auto">
          <a:xfrm>
            <a:off x="1182629" y="287841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通风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" name="テキスト ボックス 24"/>
          <p:cNvSpPr txBox="1">
            <a:spLocks noChangeArrowheads="1"/>
          </p:cNvSpPr>
          <p:nvPr/>
        </p:nvSpPr>
        <p:spPr bwMode="auto">
          <a:xfrm>
            <a:off x="1227599" y="2520154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网线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4" name="テキスト ボックス 24"/>
          <p:cNvSpPr txBox="1">
            <a:spLocks noChangeArrowheads="1"/>
          </p:cNvSpPr>
          <p:nvPr/>
        </p:nvSpPr>
        <p:spPr bwMode="auto">
          <a:xfrm>
            <a:off x="1212605" y="216284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380v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5" name="テキスト ボックス 24"/>
          <p:cNvSpPr txBox="1">
            <a:spLocks noChangeArrowheads="1"/>
          </p:cNvSpPr>
          <p:nvPr/>
        </p:nvSpPr>
        <p:spPr bwMode="auto">
          <a:xfrm>
            <a:off x="1212605" y="181055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220v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6" name="テキスト ボックス 24"/>
          <p:cNvSpPr txBox="1">
            <a:spLocks noChangeArrowheads="1"/>
          </p:cNvSpPr>
          <p:nvPr/>
        </p:nvSpPr>
        <p:spPr bwMode="auto">
          <a:xfrm>
            <a:off x="1212606" y="1461753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地漏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7" name="テキスト ボックス 24"/>
          <p:cNvSpPr txBox="1">
            <a:spLocks noChangeArrowheads="1"/>
          </p:cNvSpPr>
          <p:nvPr/>
        </p:nvSpPr>
        <p:spPr bwMode="auto">
          <a:xfrm>
            <a:off x="1212607" y="110838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水池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91743" y="3193656"/>
            <a:ext cx="3106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实验台面上摆放</a:t>
            </a:r>
            <a:r>
              <a:rPr lang="en-US" altLang="zh-CN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41</a:t>
            </a:r>
            <a:r>
              <a:rPr lang="zh-CN" altLang="en-US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台电脑和</a:t>
            </a:r>
            <a:r>
              <a:rPr lang="en-US" altLang="zh-CN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41</a:t>
            </a:r>
            <a:r>
              <a:rPr lang="zh-CN" altLang="en-US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台光学显微镜</a:t>
            </a:r>
            <a:r>
              <a:rPr lang="en-US" altLang="zh-CN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电脑</a:t>
            </a:r>
            <a:r>
              <a:rPr lang="en-US" altLang="zh-CN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41*180+</a:t>
            </a:r>
            <a:r>
              <a:rPr lang="zh-CN" altLang="en-US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显微镜</a:t>
            </a:r>
            <a:r>
              <a:rPr lang="en-US" altLang="zh-CN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41*100=11480W)</a:t>
            </a:r>
            <a:endParaRPr lang="en-US" altLang="zh-CN" sz="1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21890" y="4920207"/>
            <a:ext cx="2381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中央实验台每个台面预留</a:t>
            </a:r>
            <a:r>
              <a:rPr lang="en-US" altLang="zh-CN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41</a:t>
            </a:r>
            <a:r>
              <a:rPr lang="zh-CN" altLang="en-US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</a:t>
            </a:r>
            <a:r>
              <a:rPr lang="en-US" altLang="zh-CN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r>
              <a:rPr lang="zh-CN" altLang="en-US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的插座。</a:t>
            </a:r>
            <a:endParaRPr lang="zh-CN" altLang="en-US" sz="1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0054" y="0"/>
            <a:ext cx="12011891" cy="474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病理切片制作室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嘎利兵嘎</a:t>
            </a:r>
            <a:r>
              <a:rPr lang="en-US" altLang="zh-CN" sz="3600" b="1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endParaRPr lang="en-US" altLang="zh-CN" sz="3600" dirty="0"/>
          </a:p>
          <a:p>
            <a:pPr marL="342900" marR="0" lvl="0" indent="-3429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</a:pP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环氧树脂自流坪地面（防水、防酸、防化学腐蚀），双开门。</a:t>
            </a:r>
            <a:endParaRPr lang="en-US" altLang="zh-CN" dirty="0">
              <a:latin typeface="Times New Roman" panose="020206030504050203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</a:pP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中央实验台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1500mm*6000mm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），边台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宽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600mm)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，实验台面高度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800mm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en-US" altLang="zh-CN" dirty="0">
              <a:latin typeface="Times New Roman" panose="020206030504050203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</a:pP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水池（上下水点）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个，地漏（下水点）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en-US" altLang="zh-CN" dirty="0"/>
          </a:p>
          <a:p>
            <a:pPr marL="342900" marR="0" lvl="0" indent="-3429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</a:pP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通风排气口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个（吸顶式），安装落地式通风柜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个。</a:t>
            </a:r>
            <a:endParaRPr lang="en-US" altLang="zh-CN" dirty="0"/>
          </a:p>
          <a:p>
            <a:pPr marL="342900" marR="0" lvl="0" indent="-3429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</a:pP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主要仪器设备包括：冰箱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）、落地通风柜</a:t>
            </a:r>
            <a:r>
              <a:rPr lang="en-US" altLang="zh-CN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1</a:t>
            </a:r>
            <a:r>
              <a:rPr lang="zh-CN" altLang="en-US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个（</a:t>
            </a:r>
            <a:r>
              <a:rPr lang="en-US" altLang="zh-CN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1000W</a:t>
            </a:r>
            <a:r>
              <a:rPr lang="zh-CN" altLang="en-US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）、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烘干箱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）、组织脱水机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1650W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）、电磁炉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2200W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）、包埋机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  、  水浴锅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）、展片机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350W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）、染色机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）、离心机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400W*2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）、切片机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个。</a:t>
            </a:r>
            <a:endParaRPr lang="en-US" altLang="zh-CN" dirty="0"/>
          </a:p>
          <a:p>
            <a:pPr marL="342900" marR="0" lvl="0" indent="-34290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220V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，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16A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电源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个；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10A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电源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23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个；数据点位（网线接口）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个。</a:t>
            </a:r>
            <a:endParaRPr lang="en-US" altLang="zh-CN" dirty="0"/>
          </a:p>
          <a:p>
            <a:pPr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     注：所有实验台电源插座，高度均在台面以上。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7. 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总功率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10400W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6" name="图片 20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7412" y="939231"/>
            <a:ext cx="4521706" cy="5659154"/>
          </a:xfrm>
          <a:prstGeom prst="rect">
            <a:avLst/>
          </a:prstGeom>
        </p:spPr>
      </p:pic>
      <p:grpSp>
        <p:nvGrpSpPr>
          <p:cNvPr id="4" name="Group 2"/>
          <p:cNvGrpSpPr/>
          <p:nvPr/>
        </p:nvGrpSpPr>
        <p:grpSpPr bwMode="auto">
          <a:xfrm>
            <a:off x="766256" y="1187397"/>
            <a:ext cx="242967" cy="301067"/>
            <a:chOff x="933" y="6926"/>
            <a:chExt cx="230" cy="285"/>
          </a:xfrm>
        </p:grpSpPr>
        <p:sp>
          <p:nvSpPr>
            <p:cNvPr id="5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7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Group 7"/>
          <p:cNvGrpSpPr/>
          <p:nvPr/>
        </p:nvGrpSpPr>
        <p:grpSpPr bwMode="auto">
          <a:xfrm>
            <a:off x="839228" y="1659282"/>
            <a:ext cx="71305" cy="66023"/>
            <a:chOff x="1514" y="8964"/>
            <a:chExt cx="67" cy="62"/>
          </a:xfrm>
        </p:grpSpPr>
        <p:sp>
          <p:nvSpPr>
            <p:cNvPr id="10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0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94" y="193185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93" y="2291826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2"/>
          <p:cNvGrpSpPr/>
          <p:nvPr/>
        </p:nvGrpSpPr>
        <p:grpSpPr bwMode="auto">
          <a:xfrm>
            <a:off x="774789" y="2635666"/>
            <a:ext cx="182226" cy="179584"/>
            <a:chOff x="1808" y="10942"/>
            <a:chExt cx="173" cy="170"/>
          </a:xfrm>
        </p:grpSpPr>
        <p:sp>
          <p:nvSpPr>
            <p:cNvPr id="13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Group 15"/>
          <p:cNvGrpSpPr/>
          <p:nvPr/>
        </p:nvGrpSpPr>
        <p:grpSpPr bwMode="auto">
          <a:xfrm>
            <a:off x="753460" y="2943091"/>
            <a:ext cx="242967" cy="242967"/>
            <a:chOff x="4991" y="7874"/>
            <a:chExt cx="230" cy="230"/>
          </a:xfrm>
        </p:grpSpPr>
        <p:sp>
          <p:nvSpPr>
            <p:cNvPr id="16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テキスト ボックス 24"/>
          <p:cNvSpPr txBox="1">
            <a:spLocks noChangeArrowheads="1"/>
          </p:cNvSpPr>
          <p:nvPr/>
        </p:nvSpPr>
        <p:spPr bwMode="auto">
          <a:xfrm>
            <a:off x="1182629" y="287841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通风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テキスト ボックス 24"/>
          <p:cNvSpPr txBox="1">
            <a:spLocks noChangeArrowheads="1"/>
          </p:cNvSpPr>
          <p:nvPr/>
        </p:nvSpPr>
        <p:spPr bwMode="auto">
          <a:xfrm>
            <a:off x="1227599" y="2520154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网线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テキスト ボックス 24"/>
          <p:cNvSpPr txBox="1">
            <a:spLocks noChangeArrowheads="1"/>
          </p:cNvSpPr>
          <p:nvPr/>
        </p:nvSpPr>
        <p:spPr bwMode="auto">
          <a:xfrm>
            <a:off x="1212605" y="216284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380v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テキスト ボックス 24"/>
          <p:cNvSpPr txBox="1">
            <a:spLocks noChangeArrowheads="1"/>
          </p:cNvSpPr>
          <p:nvPr/>
        </p:nvSpPr>
        <p:spPr bwMode="auto">
          <a:xfrm>
            <a:off x="1212605" y="181055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220v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テキスト ボックス 24"/>
          <p:cNvSpPr txBox="1">
            <a:spLocks noChangeArrowheads="1"/>
          </p:cNvSpPr>
          <p:nvPr/>
        </p:nvSpPr>
        <p:spPr bwMode="auto">
          <a:xfrm>
            <a:off x="1212606" y="1461753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地漏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テキスト ボックス 24"/>
          <p:cNvSpPr txBox="1">
            <a:spLocks noChangeArrowheads="1"/>
          </p:cNvSpPr>
          <p:nvPr/>
        </p:nvSpPr>
        <p:spPr bwMode="auto">
          <a:xfrm>
            <a:off x="1212607" y="110838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水池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9" name="Group 12"/>
          <p:cNvGrpSpPr/>
          <p:nvPr/>
        </p:nvGrpSpPr>
        <p:grpSpPr bwMode="auto">
          <a:xfrm>
            <a:off x="4394211" y="3806541"/>
            <a:ext cx="170106" cy="167639"/>
            <a:chOff x="1808" y="10942"/>
            <a:chExt cx="173" cy="170"/>
          </a:xfrm>
        </p:grpSpPr>
        <p:sp>
          <p:nvSpPr>
            <p:cNvPr id="60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0" name="Rectangle 25"/>
          <p:cNvSpPr>
            <a:spLocks noChangeArrowheads="1"/>
          </p:cNvSpPr>
          <p:nvPr/>
        </p:nvSpPr>
        <p:spPr bwMode="auto">
          <a:xfrm rot="10800000">
            <a:off x="6609056" y="1143543"/>
            <a:ext cx="789968" cy="316639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1" name="Group 2"/>
          <p:cNvGrpSpPr/>
          <p:nvPr/>
        </p:nvGrpSpPr>
        <p:grpSpPr bwMode="auto">
          <a:xfrm>
            <a:off x="5703459" y="1288919"/>
            <a:ext cx="145397" cy="180165"/>
            <a:chOff x="933" y="6926"/>
            <a:chExt cx="230" cy="285"/>
          </a:xfrm>
        </p:grpSpPr>
        <p:sp>
          <p:nvSpPr>
            <p:cNvPr id="92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3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94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0" name="Group 7"/>
          <p:cNvGrpSpPr/>
          <p:nvPr/>
        </p:nvGrpSpPr>
        <p:grpSpPr bwMode="auto">
          <a:xfrm>
            <a:off x="5618317" y="1359402"/>
            <a:ext cx="49377" cy="45719"/>
            <a:chOff x="1514" y="8964"/>
            <a:chExt cx="67" cy="62"/>
          </a:xfrm>
        </p:grpSpPr>
        <p:sp>
          <p:nvSpPr>
            <p:cNvPr id="101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5105412" y="1430076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洗衣机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5505760" y="843138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5940370" y="82739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6814052" y="843138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136172" y="4736429"/>
            <a:ext cx="3492676" cy="0"/>
          </a:xfrm>
          <a:prstGeom prst="line">
            <a:avLst/>
          </a:prstGeom>
          <a:ln w="381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3" name="Rectangle 25"/>
          <p:cNvSpPr>
            <a:spLocks noChangeArrowheads="1"/>
          </p:cNvSpPr>
          <p:nvPr/>
        </p:nvSpPr>
        <p:spPr bwMode="auto">
          <a:xfrm rot="10800000">
            <a:off x="5686400" y="4506825"/>
            <a:ext cx="2282567" cy="201548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文本框 117"/>
          <p:cNvSpPr txBox="1"/>
          <p:nvPr/>
        </p:nvSpPr>
        <p:spPr>
          <a:xfrm>
            <a:off x="6302083" y="4086593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114706" y="4272319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6580420" y="4278565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7053944" y="4277758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7502686" y="4278502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104" y="4208835"/>
            <a:ext cx="485756" cy="520453"/>
          </a:xfrm>
          <a:prstGeom prst="rect">
            <a:avLst/>
          </a:prstGeom>
        </p:spPr>
      </p:pic>
      <p:sp>
        <p:nvSpPr>
          <p:cNvPr id="127" name="文本框 126"/>
          <p:cNvSpPr txBox="1"/>
          <p:nvPr/>
        </p:nvSpPr>
        <p:spPr>
          <a:xfrm>
            <a:off x="4940844" y="4753102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落地隔断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8" name="Rectangle 25"/>
          <p:cNvSpPr>
            <a:spLocks noChangeArrowheads="1"/>
          </p:cNvSpPr>
          <p:nvPr/>
        </p:nvSpPr>
        <p:spPr bwMode="auto">
          <a:xfrm rot="10800000">
            <a:off x="5831753" y="4757604"/>
            <a:ext cx="2152281" cy="307777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文本框 128"/>
          <p:cNvSpPr txBox="1"/>
          <p:nvPr/>
        </p:nvSpPr>
        <p:spPr>
          <a:xfrm>
            <a:off x="6498881" y="4757605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药品柜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0" name="Rectangle 25"/>
          <p:cNvSpPr>
            <a:spLocks noChangeArrowheads="1"/>
          </p:cNvSpPr>
          <p:nvPr/>
        </p:nvSpPr>
        <p:spPr bwMode="auto">
          <a:xfrm rot="10800000">
            <a:off x="8270583" y="4917358"/>
            <a:ext cx="334072" cy="1272426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文本框 130"/>
          <p:cNvSpPr txBox="1"/>
          <p:nvPr/>
        </p:nvSpPr>
        <p:spPr>
          <a:xfrm rot="5400000">
            <a:off x="8061493" y="5385294"/>
            <a:ext cx="7663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药品柜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6409245" y="6507111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6948421" y="6507111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7501226" y="650711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8" name="Rectangle 25"/>
          <p:cNvSpPr>
            <a:spLocks noChangeArrowheads="1"/>
          </p:cNvSpPr>
          <p:nvPr/>
        </p:nvSpPr>
        <p:spPr bwMode="auto">
          <a:xfrm rot="10800000">
            <a:off x="5686401" y="2071745"/>
            <a:ext cx="2130687" cy="643889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Rectangle 26"/>
          <p:cNvSpPr>
            <a:spLocks noChangeArrowheads="1"/>
          </p:cNvSpPr>
          <p:nvPr/>
        </p:nvSpPr>
        <p:spPr bwMode="auto">
          <a:xfrm rot="10800000">
            <a:off x="5408016" y="2071149"/>
            <a:ext cx="272563" cy="643889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Rectangle 324"/>
          <p:cNvSpPr>
            <a:spLocks noChangeArrowheads="1"/>
          </p:cNvSpPr>
          <p:nvPr/>
        </p:nvSpPr>
        <p:spPr bwMode="auto">
          <a:xfrm rot="10800000">
            <a:off x="5802967" y="2312087"/>
            <a:ext cx="193260" cy="193260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Rectangle 325"/>
          <p:cNvSpPr>
            <a:spLocks noChangeArrowheads="1"/>
          </p:cNvSpPr>
          <p:nvPr/>
        </p:nvSpPr>
        <p:spPr bwMode="auto">
          <a:xfrm rot="10800000">
            <a:off x="5878590" y="2387710"/>
            <a:ext cx="51256" cy="51256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Line 326"/>
          <p:cNvSpPr>
            <a:spLocks noChangeShapeType="1"/>
          </p:cNvSpPr>
          <p:nvPr/>
        </p:nvSpPr>
        <p:spPr bwMode="auto">
          <a:xfrm rot="10800000" flipV="1">
            <a:off x="5924805" y="2320490"/>
            <a:ext cx="7142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Line 327"/>
          <p:cNvSpPr>
            <a:spLocks noChangeShapeType="1"/>
          </p:cNvSpPr>
          <p:nvPr/>
        </p:nvSpPr>
        <p:spPr bwMode="auto">
          <a:xfrm rot="10800000" flipH="1" flipV="1">
            <a:off x="5811370" y="2320490"/>
            <a:ext cx="7058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Line 328"/>
          <p:cNvSpPr>
            <a:spLocks noChangeShapeType="1"/>
          </p:cNvSpPr>
          <p:nvPr/>
        </p:nvSpPr>
        <p:spPr bwMode="auto">
          <a:xfrm rot="10800000">
            <a:off x="5924805" y="2433925"/>
            <a:ext cx="7142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Line 329"/>
          <p:cNvSpPr>
            <a:spLocks noChangeShapeType="1"/>
          </p:cNvSpPr>
          <p:nvPr/>
        </p:nvSpPr>
        <p:spPr bwMode="auto">
          <a:xfrm rot="10800000" flipH="1">
            <a:off x="5811370" y="2433925"/>
            <a:ext cx="7058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4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594" y="2338382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8" name="文本框 147"/>
          <p:cNvSpPr txBox="1"/>
          <p:nvPr/>
        </p:nvSpPr>
        <p:spPr>
          <a:xfrm>
            <a:off x="5624921" y="2013077"/>
            <a:ext cx="1084521" cy="220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中央实验台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6750501" y="2015907"/>
            <a:ext cx="11460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吸顶式通风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1" name="Rectangle 324"/>
          <p:cNvSpPr>
            <a:spLocks noChangeArrowheads="1"/>
          </p:cNvSpPr>
          <p:nvPr/>
        </p:nvSpPr>
        <p:spPr bwMode="auto">
          <a:xfrm rot="10800000">
            <a:off x="6238706" y="2308384"/>
            <a:ext cx="193260" cy="193260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2" name="Rectangle 325"/>
          <p:cNvSpPr>
            <a:spLocks noChangeArrowheads="1"/>
          </p:cNvSpPr>
          <p:nvPr/>
        </p:nvSpPr>
        <p:spPr bwMode="auto">
          <a:xfrm rot="10800000">
            <a:off x="6314329" y="2384007"/>
            <a:ext cx="51256" cy="51256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Line 326"/>
          <p:cNvSpPr>
            <a:spLocks noChangeShapeType="1"/>
          </p:cNvSpPr>
          <p:nvPr/>
        </p:nvSpPr>
        <p:spPr bwMode="auto">
          <a:xfrm rot="10800000" flipV="1">
            <a:off x="6360544" y="2316787"/>
            <a:ext cx="7142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Line 327"/>
          <p:cNvSpPr>
            <a:spLocks noChangeShapeType="1"/>
          </p:cNvSpPr>
          <p:nvPr/>
        </p:nvSpPr>
        <p:spPr bwMode="auto">
          <a:xfrm rot="10800000" flipH="1" flipV="1">
            <a:off x="6247109" y="2316787"/>
            <a:ext cx="7058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Line 328"/>
          <p:cNvSpPr>
            <a:spLocks noChangeShapeType="1"/>
          </p:cNvSpPr>
          <p:nvPr/>
        </p:nvSpPr>
        <p:spPr bwMode="auto">
          <a:xfrm rot="10800000">
            <a:off x="6360544" y="2430222"/>
            <a:ext cx="7142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Line 329"/>
          <p:cNvSpPr>
            <a:spLocks noChangeShapeType="1"/>
          </p:cNvSpPr>
          <p:nvPr/>
        </p:nvSpPr>
        <p:spPr bwMode="auto">
          <a:xfrm rot="10800000" flipH="1">
            <a:off x="6247109" y="2430222"/>
            <a:ext cx="7058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Rectangle 324"/>
          <p:cNvSpPr>
            <a:spLocks noChangeArrowheads="1"/>
          </p:cNvSpPr>
          <p:nvPr/>
        </p:nvSpPr>
        <p:spPr bwMode="auto">
          <a:xfrm rot="10800000">
            <a:off x="6668420" y="2307842"/>
            <a:ext cx="193260" cy="193260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Rectangle 325"/>
          <p:cNvSpPr>
            <a:spLocks noChangeArrowheads="1"/>
          </p:cNvSpPr>
          <p:nvPr/>
        </p:nvSpPr>
        <p:spPr bwMode="auto">
          <a:xfrm rot="10800000">
            <a:off x="6744043" y="2383465"/>
            <a:ext cx="51256" cy="51256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Line 326"/>
          <p:cNvSpPr>
            <a:spLocks noChangeShapeType="1"/>
          </p:cNvSpPr>
          <p:nvPr/>
        </p:nvSpPr>
        <p:spPr bwMode="auto">
          <a:xfrm rot="10800000" flipV="1">
            <a:off x="6790258" y="2316245"/>
            <a:ext cx="7142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Line 327"/>
          <p:cNvSpPr>
            <a:spLocks noChangeShapeType="1"/>
          </p:cNvSpPr>
          <p:nvPr/>
        </p:nvSpPr>
        <p:spPr bwMode="auto">
          <a:xfrm rot="10800000" flipH="1" flipV="1">
            <a:off x="6676823" y="2316245"/>
            <a:ext cx="7058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Line 328"/>
          <p:cNvSpPr>
            <a:spLocks noChangeShapeType="1"/>
          </p:cNvSpPr>
          <p:nvPr/>
        </p:nvSpPr>
        <p:spPr bwMode="auto">
          <a:xfrm rot="10800000">
            <a:off x="6790258" y="2429680"/>
            <a:ext cx="7142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" name="Line 329"/>
          <p:cNvSpPr>
            <a:spLocks noChangeShapeType="1"/>
          </p:cNvSpPr>
          <p:nvPr/>
        </p:nvSpPr>
        <p:spPr bwMode="auto">
          <a:xfrm rot="10800000" flipH="1">
            <a:off x="6676823" y="2429680"/>
            <a:ext cx="7058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Rectangle 324"/>
          <p:cNvSpPr>
            <a:spLocks noChangeArrowheads="1"/>
          </p:cNvSpPr>
          <p:nvPr/>
        </p:nvSpPr>
        <p:spPr bwMode="auto">
          <a:xfrm rot="10800000">
            <a:off x="7082844" y="2301308"/>
            <a:ext cx="193260" cy="193260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6" name="Rectangle 325"/>
          <p:cNvSpPr>
            <a:spLocks noChangeArrowheads="1"/>
          </p:cNvSpPr>
          <p:nvPr/>
        </p:nvSpPr>
        <p:spPr bwMode="auto">
          <a:xfrm rot="10800000">
            <a:off x="7158467" y="2376931"/>
            <a:ext cx="51256" cy="51256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7" name="Line 326"/>
          <p:cNvSpPr>
            <a:spLocks noChangeShapeType="1"/>
          </p:cNvSpPr>
          <p:nvPr/>
        </p:nvSpPr>
        <p:spPr bwMode="auto">
          <a:xfrm rot="10800000" flipV="1">
            <a:off x="7204682" y="2309711"/>
            <a:ext cx="7142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8" name="Line 327"/>
          <p:cNvSpPr>
            <a:spLocks noChangeShapeType="1"/>
          </p:cNvSpPr>
          <p:nvPr/>
        </p:nvSpPr>
        <p:spPr bwMode="auto">
          <a:xfrm rot="10800000" flipH="1" flipV="1">
            <a:off x="7091247" y="2309711"/>
            <a:ext cx="7058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9" name="Line 328"/>
          <p:cNvSpPr>
            <a:spLocks noChangeShapeType="1"/>
          </p:cNvSpPr>
          <p:nvPr/>
        </p:nvSpPr>
        <p:spPr bwMode="auto">
          <a:xfrm rot="10800000">
            <a:off x="7204682" y="2423146"/>
            <a:ext cx="7142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0" name="Line 329"/>
          <p:cNvSpPr>
            <a:spLocks noChangeShapeType="1"/>
          </p:cNvSpPr>
          <p:nvPr/>
        </p:nvSpPr>
        <p:spPr bwMode="auto">
          <a:xfrm rot="10800000" flipH="1">
            <a:off x="7091247" y="2423146"/>
            <a:ext cx="7058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862" y="2343583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926" y="2340411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3" name="文本框 172"/>
          <p:cNvSpPr txBox="1"/>
          <p:nvPr/>
        </p:nvSpPr>
        <p:spPr>
          <a:xfrm>
            <a:off x="5904064" y="2466299"/>
            <a:ext cx="463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7" name="Freeform 16"/>
          <p:cNvSpPr/>
          <p:nvPr/>
        </p:nvSpPr>
        <p:spPr bwMode="auto">
          <a:xfrm>
            <a:off x="5439788" y="2253154"/>
            <a:ext cx="221610" cy="274603"/>
          </a:xfrm>
          <a:custGeom>
            <a:avLst/>
            <a:gdLst>
              <a:gd name="T0" fmla="*/ 122193 w 756"/>
              <a:gd name="T1" fmla="*/ 0 h 946"/>
              <a:gd name="T2" fmla="*/ 146632 w 756"/>
              <a:gd name="T3" fmla="*/ 24103 h 946"/>
              <a:gd name="T4" fmla="*/ 146632 w 756"/>
              <a:gd name="T5" fmla="*/ 156862 h 946"/>
              <a:gd name="T6" fmla="*/ 122193 w 756"/>
              <a:gd name="T7" fmla="*/ 180965 h 946"/>
              <a:gd name="T8" fmla="*/ 24439 w 756"/>
              <a:gd name="T9" fmla="*/ 180965 h 946"/>
              <a:gd name="T10" fmla="*/ 0 w 756"/>
              <a:gd name="T11" fmla="*/ 156862 h 946"/>
              <a:gd name="T12" fmla="*/ 0 w 756"/>
              <a:gd name="T13" fmla="*/ 24103 h 946"/>
              <a:gd name="T14" fmla="*/ 24439 w 756"/>
              <a:gd name="T15" fmla="*/ 0 h 946"/>
              <a:gd name="T16" fmla="*/ 122193 w 756"/>
              <a:gd name="T17" fmla="*/ 0 h 94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56" h="946">
                <a:moveTo>
                  <a:pt x="630" y="0"/>
                </a:moveTo>
                <a:cubicBezTo>
                  <a:pt x="700" y="0"/>
                  <a:pt x="756" y="57"/>
                  <a:pt x="756" y="126"/>
                </a:cubicBezTo>
                <a:lnTo>
                  <a:pt x="756" y="820"/>
                </a:lnTo>
                <a:cubicBezTo>
                  <a:pt x="756" y="889"/>
                  <a:pt x="700" y="946"/>
                  <a:pt x="630" y="946"/>
                </a:cubicBezTo>
                <a:lnTo>
                  <a:pt x="126" y="946"/>
                </a:lnTo>
                <a:cubicBezTo>
                  <a:pt x="57" y="946"/>
                  <a:pt x="0" y="889"/>
                  <a:pt x="0" y="820"/>
                </a:cubicBezTo>
                <a:lnTo>
                  <a:pt x="0" y="126"/>
                </a:lnTo>
                <a:cubicBezTo>
                  <a:pt x="0" y="57"/>
                  <a:pt x="57" y="0"/>
                  <a:pt x="126" y="0"/>
                </a:cubicBezTo>
                <a:lnTo>
                  <a:pt x="630" y="0"/>
                </a:lnTo>
                <a:close/>
              </a:path>
            </a:pathLst>
          </a:custGeom>
          <a:noFill/>
          <a:ln w="635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8" name="Group 4"/>
          <p:cNvGrpSpPr/>
          <p:nvPr/>
        </p:nvGrpSpPr>
        <p:grpSpPr bwMode="auto">
          <a:xfrm>
            <a:off x="5513016" y="2362032"/>
            <a:ext cx="64556" cy="59738"/>
            <a:chOff x="1514" y="8964"/>
            <a:chExt cx="67" cy="62"/>
          </a:xfrm>
        </p:grpSpPr>
        <p:sp>
          <p:nvSpPr>
            <p:cNvPr id="179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2" name="Freeform 14"/>
          <p:cNvSpPr/>
          <p:nvPr/>
        </p:nvSpPr>
        <p:spPr bwMode="auto">
          <a:xfrm>
            <a:off x="5513016" y="2586409"/>
            <a:ext cx="51186" cy="43572"/>
          </a:xfrm>
          <a:custGeom>
            <a:avLst/>
            <a:gdLst>
              <a:gd name="T0" fmla="*/ 21582 w 68"/>
              <a:gd name="T1" fmla="*/ 36193 h 57"/>
              <a:gd name="T2" fmla="*/ 15869 w 68"/>
              <a:gd name="T3" fmla="*/ 29208 h 57"/>
              <a:gd name="T4" fmla="*/ 6348 w 68"/>
              <a:gd name="T5" fmla="*/ 30478 h 57"/>
              <a:gd name="T6" fmla="*/ 8252 w 68"/>
              <a:gd name="T7" fmla="*/ 22859 h 57"/>
              <a:gd name="T8" fmla="*/ 0 w 68"/>
              <a:gd name="T9" fmla="*/ 17779 h 57"/>
              <a:gd name="T10" fmla="*/ 8252 w 68"/>
              <a:gd name="T11" fmla="*/ 13334 h 57"/>
              <a:gd name="T12" fmla="*/ 6348 w 68"/>
              <a:gd name="T13" fmla="*/ 5080 h 57"/>
              <a:gd name="T14" fmla="*/ 15869 w 68"/>
              <a:gd name="T15" fmla="*/ 6350 h 57"/>
              <a:gd name="T16" fmla="*/ 21582 w 68"/>
              <a:gd name="T17" fmla="*/ 0 h 57"/>
              <a:gd name="T18" fmla="*/ 27295 w 68"/>
              <a:gd name="T19" fmla="*/ 6350 h 57"/>
              <a:gd name="T20" fmla="*/ 36816 w 68"/>
              <a:gd name="T21" fmla="*/ 5080 h 57"/>
              <a:gd name="T22" fmla="*/ 35547 w 68"/>
              <a:gd name="T23" fmla="*/ 13334 h 57"/>
              <a:gd name="T24" fmla="*/ 43164 w 68"/>
              <a:gd name="T25" fmla="*/ 17779 h 57"/>
              <a:gd name="T26" fmla="*/ 35547 w 68"/>
              <a:gd name="T27" fmla="*/ 22859 h 57"/>
              <a:gd name="T28" fmla="*/ 36816 w 68"/>
              <a:gd name="T29" fmla="*/ 30478 h 57"/>
              <a:gd name="T30" fmla="*/ 27295 w 68"/>
              <a:gd name="T31" fmla="*/ 29208 h 57"/>
              <a:gd name="T32" fmla="*/ 21582 w 68"/>
              <a:gd name="T33" fmla="*/ 36193 h 5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8" h="57">
                <a:moveTo>
                  <a:pt x="34" y="57"/>
                </a:moveTo>
                <a:lnTo>
                  <a:pt x="25" y="46"/>
                </a:lnTo>
                <a:lnTo>
                  <a:pt x="10" y="48"/>
                </a:lnTo>
                <a:lnTo>
                  <a:pt x="13" y="36"/>
                </a:lnTo>
                <a:lnTo>
                  <a:pt x="0" y="28"/>
                </a:lnTo>
                <a:lnTo>
                  <a:pt x="13" y="21"/>
                </a:lnTo>
                <a:lnTo>
                  <a:pt x="10" y="8"/>
                </a:lnTo>
                <a:lnTo>
                  <a:pt x="25" y="10"/>
                </a:lnTo>
                <a:lnTo>
                  <a:pt x="34" y="0"/>
                </a:lnTo>
                <a:lnTo>
                  <a:pt x="43" y="10"/>
                </a:lnTo>
                <a:lnTo>
                  <a:pt x="58" y="8"/>
                </a:lnTo>
                <a:lnTo>
                  <a:pt x="56" y="21"/>
                </a:lnTo>
                <a:lnTo>
                  <a:pt x="68" y="28"/>
                </a:lnTo>
                <a:lnTo>
                  <a:pt x="56" y="36"/>
                </a:lnTo>
                <a:lnTo>
                  <a:pt x="58" y="48"/>
                </a:lnTo>
                <a:lnTo>
                  <a:pt x="43" y="46"/>
                </a:lnTo>
                <a:lnTo>
                  <a:pt x="34" y="5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3" name="Freeform 15"/>
          <p:cNvSpPr/>
          <p:nvPr/>
        </p:nvSpPr>
        <p:spPr bwMode="auto">
          <a:xfrm>
            <a:off x="5513016" y="2582587"/>
            <a:ext cx="51186" cy="43572"/>
          </a:xfrm>
          <a:custGeom>
            <a:avLst/>
            <a:gdLst>
              <a:gd name="T0" fmla="*/ 21582 w 68"/>
              <a:gd name="T1" fmla="*/ 36193 h 57"/>
              <a:gd name="T2" fmla="*/ 15869 w 68"/>
              <a:gd name="T3" fmla="*/ 29208 h 57"/>
              <a:gd name="T4" fmla="*/ 6348 w 68"/>
              <a:gd name="T5" fmla="*/ 30478 h 57"/>
              <a:gd name="T6" fmla="*/ 8252 w 68"/>
              <a:gd name="T7" fmla="*/ 22859 h 57"/>
              <a:gd name="T8" fmla="*/ 0 w 68"/>
              <a:gd name="T9" fmla="*/ 17779 h 57"/>
              <a:gd name="T10" fmla="*/ 8252 w 68"/>
              <a:gd name="T11" fmla="*/ 13334 h 57"/>
              <a:gd name="T12" fmla="*/ 6348 w 68"/>
              <a:gd name="T13" fmla="*/ 5080 h 57"/>
              <a:gd name="T14" fmla="*/ 15869 w 68"/>
              <a:gd name="T15" fmla="*/ 6350 h 57"/>
              <a:gd name="T16" fmla="*/ 21582 w 68"/>
              <a:gd name="T17" fmla="*/ 0 h 57"/>
              <a:gd name="T18" fmla="*/ 27295 w 68"/>
              <a:gd name="T19" fmla="*/ 6350 h 57"/>
              <a:gd name="T20" fmla="*/ 36816 w 68"/>
              <a:gd name="T21" fmla="*/ 5080 h 57"/>
              <a:gd name="T22" fmla="*/ 35547 w 68"/>
              <a:gd name="T23" fmla="*/ 13334 h 57"/>
              <a:gd name="T24" fmla="*/ 43164 w 68"/>
              <a:gd name="T25" fmla="*/ 17779 h 57"/>
              <a:gd name="T26" fmla="*/ 35547 w 68"/>
              <a:gd name="T27" fmla="*/ 22859 h 57"/>
              <a:gd name="T28" fmla="*/ 36816 w 68"/>
              <a:gd name="T29" fmla="*/ 30478 h 57"/>
              <a:gd name="T30" fmla="*/ 27295 w 68"/>
              <a:gd name="T31" fmla="*/ 29208 h 57"/>
              <a:gd name="T32" fmla="*/ 21582 w 68"/>
              <a:gd name="T33" fmla="*/ 36193 h 5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8" h="57">
                <a:moveTo>
                  <a:pt x="34" y="57"/>
                </a:moveTo>
                <a:lnTo>
                  <a:pt x="25" y="46"/>
                </a:lnTo>
                <a:lnTo>
                  <a:pt x="10" y="48"/>
                </a:lnTo>
                <a:lnTo>
                  <a:pt x="13" y="36"/>
                </a:lnTo>
                <a:lnTo>
                  <a:pt x="0" y="28"/>
                </a:lnTo>
                <a:lnTo>
                  <a:pt x="13" y="21"/>
                </a:lnTo>
                <a:lnTo>
                  <a:pt x="10" y="8"/>
                </a:lnTo>
                <a:lnTo>
                  <a:pt x="25" y="10"/>
                </a:lnTo>
                <a:lnTo>
                  <a:pt x="34" y="0"/>
                </a:lnTo>
                <a:lnTo>
                  <a:pt x="43" y="10"/>
                </a:lnTo>
                <a:lnTo>
                  <a:pt x="58" y="8"/>
                </a:lnTo>
                <a:lnTo>
                  <a:pt x="56" y="21"/>
                </a:lnTo>
                <a:lnTo>
                  <a:pt x="68" y="28"/>
                </a:lnTo>
                <a:lnTo>
                  <a:pt x="56" y="36"/>
                </a:lnTo>
                <a:lnTo>
                  <a:pt x="58" y="48"/>
                </a:lnTo>
                <a:lnTo>
                  <a:pt x="43" y="46"/>
                </a:lnTo>
                <a:lnTo>
                  <a:pt x="34" y="57"/>
                </a:lnTo>
                <a:close/>
              </a:path>
            </a:pathLst>
          </a:custGeom>
          <a:noFill/>
          <a:ln w="635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" name="Rectangle 26"/>
          <p:cNvSpPr>
            <a:spLocks noChangeArrowheads="1"/>
          </p:cNvSpPr>
          <p:nvPr/>
        </p:nvSpPr>
        <p:spPr bwMode="auto">
          <a:xfrm rot="10800000">
            <a:off x="7825337" y="2072591"/>
            <a:ext cx="272563" cy="638178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6" name="Freeform 16"/>
          <p:cNvSpPr/>
          <p:nvPr/>
        </p:nvSpPr>
        <p:spPr bwMode="auto">
          <a:xfrm>
            <a:off x="7850774" y="2269192"/>
            <a:ext cx="221610" cy="274603"/>
          </a:xfrm>
          <a:custGeom>
            <a:avLst/>
            <a:gdLst>
              <a:gd name="T0" fmla="*/ 122193 w 756"/>
              <a:gd name="T1" fmla="*/ 0 h 946"/>
              <a:gd name="T2" fmla="*/ 146632 w 756"/>
              <a:gd name="T3" fmla="*/ 24103 h 946"/>
              <a:gd name="T4" fmla="*/ 146632 w 756"/>
              <a:gd name="T5" fmla="*/ 156862 h 946"/>
              <a:gd name="T6" fmla="*/ 122193 w 756"/>
              <a:gd name="T7" fmla="*/ 180965 h 946"/>
              <a:gd name="T8" fmla="*/ 24439 w 756"/>
              <a:gd name="T9" fmla="*/ 180965 h 946"/>
              <a:gd name="T10" fmla="*/ 0 w 756"/>
              <a:gd name="T11" fmla="*/ 156862 h 946"/>
              <a:gd name="T12" fmla="*/ 0 w 756"/>
              <a:gd name="T13" fmla="*/ 24103 h 946"/>
              <a:gd name="T14" fmla="*/ 24439 w 756"/>
              <a:gd name="T15" fmla="*/ 0 h 946"/>
              <a:gd name="T16" fmla="*/ 122193 w 756"/>
              <a:gd name="T17" fmla="*/ 0 h 94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56" h="946">
                <a:moveTo>
                  <a:pt x="630" y="0"/>
                </a:moveTo>
                <a:cubicBezTo>
                  <a:pt x="700" y="0"/>
                  <a:pt x="756" y="57"/>
                  <a:pt x="756" y="126"/>
                </a:cubicBezTo>
                <a:lnTo>
                  <a:pt x="756" y="820"/>
                </a:lnTo>
                <a:cubicBezTo>
                  <a:pt x="756" y="889"/>
                  <a:pt x="700" y="946"/>
                  <a:pt x="630" y="946"/>
                </a:cubicBezTo>
                <a:lnTo>
                  <a:pt x="126" y="946"/>
                </a:lnTo>
                <a:cubicBezTo>
                  <a:pt x="57" y="946"/>
                  <a:pt x="0" y="889"/>
                  <a:pt x="0" y="820"/>
                </a:cubicBezTo>
                <a:lnTo>
                  <a:pt x="0" y="126"/>
                </a:lnTo>
                <a:cubicBezTo>
                  <a:pt x="0" y="57"/>
                  <a:pt x="57" y="0"/>
                  <a:pt x="126" y="0"/>
                </a:cubicBezTo>
                <a:lnTo>
                  <a:pt x="630" y="0"/>
                </a:lnTo>
                <a:close/>
              </a:path>
            </a:pathLst>
          </a:custGeom>
          <a:noFill/>
          <a:ln w="635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87" name="Group 4"/>
          <p:cNvGrpSpPr/>
          <p:nvPr/>
        </p:nvGrpSpPr>
        <p:grpSpPr bwMode="auto">
          <a:xfrm>
            <a:off x="7924002" y="2378070"/>
            <a:ext cx="64556" cy="59738"/>
            <a:chOff x="1514" y="8964"/>
            <a:chExt cx="67" cy="62"/>
          </a:xfrm>
        </p:grpSpPr>
        <p:sp>
          <p:nvSpPr>
            <p:cNvPr id="188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538019" y="2302454"/>
            <a:ext cx="193260" cy="193260"/>
            <a:chOff x="7538019" y="2302454"/>
            <a:chExt cx="193260" cy="193260"/>
          </a:xfrm>
        </p:grpSpPr>
        <p:sp>
          <p:nvSpPr>
            <p:cNvPr id="191" name="Rectangle 324"/>
            <p:cNvSpPr>
              <a:spLocks noChangeArrowheads="1"/>
            </p:cNvSpPr>
            <p:nvPr/>
          </p:nvSpPr>
          <p:spPr bwMode="auto">
            <a:xfrm rot="10800000">
              <a:off x="7538019" y="2302454"/>
              <a:ext cx="193260" cy="19326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Rectangle 325"/>
            <p:cNvSpPr>
              <a:spLocks noChangeArrowheads="1"/>
            </p:cNvSpPr>
            <p:nvPr/>
          </p:nvSpPr>
          <p:spPr bwMode="auto">
            <a:xfrm rot="10800000">
              <a:off x="7613642" y="2378077"/>
              <a:ext cx="51256" cy="51256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Line 326"/>
            <p:cNvSpPr>
              <a:spLocks noChangeShapeType="1"/>
            </p:cNvSpPr>
            <p:nvPr/>
          </p:nvSpPr>
          <p:spPr bwMode="auto">
            <a:xfrm rot="10800000" flipV="1">
              <a:off x="7659857" y="2310857"/>
              <a:ext cx="71422" cy="70582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Line 327"/>
            <p:cNvSpPr>
              <a:spLocks noChangeShapeType="1"/>
            </p:cNvSpPr>
            <p:nvPr/>
          </p:nvSpPr>
          <p:spPr bwMode="auto">
            <a:xfrm rot="10800000" flipH="1" flipV="1">
              <a:off x="7546422" y="2310857"/>
              <a:ext cx="70582" cy="70582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Line 328"/>
            <p:cNvSpPr>
              <a:spLocks noChangeShapeType="1"/>
            </p:cNvSpPr>
            <p:nvPr/>
          </p:nvSpPr>
          <p:spPr bwMode="auto">
            <a:xfrm rot="10800000">
              <a:off x="7659857" y="2424292"/>
              <a:ext cx="71422" cy="71422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Line 329"/>
            <p:cNvSpPr>
              <a:spLocks noChangeShapeType="1"/>
            </p:cNvSpPr>
            <p:nvPr/>
          </p:nvSpPr>
          <p:spPr bwMode="auto">
            <a:xfrm rot="10800000" flipH="1">
              <a:off x="7546422" y="2424292"/>
              <a:ext cx="70582" cy="71422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9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585" y="2348975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9" name="文本框 198"/>
          <p:cNvSpPr txBox="1"/>
          <p:nvPr/>
        </p:nvSpPr>
        <p:spPr>
          <a:xfrm>
            <a:off x="6337473" y="2478399"/>
            <a:ext cx="463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6770882" y="2478880"/>
            <a:ext cx="463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7215258" y="2465668"/>
            <a:ext cx="463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2" name="Rectangle 25"/>
          <p:cNvSpPr>
            <a:spLocks noChangeArrowheads="1"/>
          </p:cNvSpPr>
          <p:nvPr/>
        </p:nvSpPr>
        <p:spPr bwMode="auto">
          <a:xfrm rot="10800000">
            <a:off x="5681877" y="3385861"/>
            <a:ext cx="2130687" cy="643889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Rectangle 26"/>
          <p:cNvSpPr>
            <a:spLocks noChangeArrowheads="1"/>
          </p:cNvSpPr>
          <p:nvPr/>
        </p:nvSpPr>
        <p:spPr bwMode="auto">
          <a:xfrm rot="10800000">
            <a:off x="5403492" y="3385265"/>
            <a:ext cx="272563" cy="643889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4" name="Rectangle 324"/>
          <p:cNvSpPr>
            <a:spLocks noChangeArrowheads="1"/>
          </p:cNvSpPr>
          <p:nvPr/>
        </p:nvSpPr>
        <p:spPr bwMode="auto">
          <a:xfrm rot="10800000">
            <a:off x="5798443" y="3626203"/>
            <a:ext cx="193260" cy="193260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" name="Rectangle 325"/>
          <p:cNvSpPr>
            <a:spLocks noChangeArrowheads="1"/>
          </p:cNvSpPr>
          <p:nvPr/>
        </p:nvSpPr>
        <p:spPr bwMode="auto">
          <a:xfrm rot="10800000">
            <a:off x="5874066" y="3701826"/>
            <a:ext cx="51256" cy="51256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6" name="Line 326"/>
          <p:cNvSpPr>
            <a:spLocks noChangeShapeType="1"/>
          </p:cNvSpPr>
          <p:nvPr/>
        </p:nvSpPr>
        <p:spPr bwMode="auto">
          <a:xfrm rot="10800000" flipV="1">
            <a:off x="5920281" y="3634606"/>
            <a:ext cx="7142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7" name="Line 327"/>
          <p:cNvSpPr>
            <a:spLocks noChangeShapeType="1"/>
          </p:cNvSpPr>
          <p:nvPr/>
        </p:nvSpPr>
        <p:spPr bwMode="auto">
          <a:xfrm rot="10800000" flipH="1" flipV="1">
            <a:off x="5806846" y="3634606"/>
            <a:ext cx="7058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8" name="Line 328"/>
          <p:cNvSpPr>
            <a:spLocks noChangeShapeType="1"/>
          </p:cNvSpPr>
          <p:nvPr/>
        </p:nvSpPr>
        <p:spPr bwMode="auto">
          <a:xfrm rot="10800000">
            <a:off x="5920281" y="3748041"/>
            <a:ext cx="7142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9" name="Line 329"/>
          <p:cNvSpPr>
            <a:spLocks noChangeShapeType="1"/>
          </p:cNvSpPr>
          <p:nvPr/>
        </p:nvSpPr>
        <p:spPr bwMode="auto">
          <a:xfrm rot="10800000" flipH="1">
            <a:off x="5806846" y="3748041"/>
            <a:ext cx="7058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1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037070" y="3652498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1" name="文本框 210"/>
          <p:cNvSpPr txBox="1"/>
          <p:nvPr/>
        </p:nvSpPr>
        <p:spPr>
          <a:xfrm>
            <a:off x="5620397" y="3327193"/>
            <a:ext cx="1084521" cy="220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中央实验台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6745977" y="3330023"/>
            <a:ext cx="11460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吸顶式通风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3" name="Rectangle 324"/>
          <p:cNvSpPr>
            <a:spLocks noChangeArrowheads="1"/>
          </p:cNvSpPr>
          <p:nvPr/>
        </p:nvSpPr>
        <p:spPr bwMode="auto">
          <a:xfrm rot="10800000">
            <a:off x="6234182" y="3622500"/>
            <a:ext cx="193260" cy="193260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4" name="Rectangle 325"/>
          <p:cNvSpPr>
            <a:spLocks noChangeArrowheads="1"/>
          </p:cNvSpPr>
          <p:nvPr/>
        </p:nvSpPr>
        <p:spPr bwMode="auto">
          <a:xfrm rot="10800000">
            <a:off x="6309805" y="3698123"/>
            <a:ext cx="51256" cy="51256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" name="Line 326"/>
          <p:cNvSpPr>
            <a:spLocks noChangeShapeType="1"/>
          </p:cNvSpPr>
          <p:nvPr/>
        </p:nvSpPr>
        <p:spPr bwMode="auto">
          <a:xfrm rot="10800000" flipV="1">
            <a:off x="6356020" y="3630903"/>
            <a:ext cx="7142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6" name="Line 327"/>
          <p:cNvSpPr>
            <a:spLocks noChangeShapeType="1"/>
          </p:cNvSpPr>
          <p:nvPr/>
        </p:nvSpPr>
        <p:spPr bwMode="auto">
          <a:xfrm rot="10800000" flipH="1" flipV="1">
            <a:off x="6242585" y="3630903"/>
            <a:ext cx="7058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7" name="Line 328"/>
          <p:cNvSpPr>
            <a:spLocks noChangeShapeType="1"/>
          </p:cNvSpPr>
          <p:nvPr/>
        </p:nvSpPr>
        <p:spPr bwMode="auto">
          <a:xfrm rot="10800000">
            <a:off x="6356020" y="3744338"/>
            <a:ext cx="7142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8" name="Line 329"/>
          <p:cNvSpPr>
            <a:spLocks noChangeShapeType="1"/>
          </p:cNvSpPr>
          <p:nvPr/>
        </p:nvSpPr>
        <p:spPr bwMode="auto">
          <a:xfrm rot="10800000" flipH="1">
            <a:off x="6242585" y="3744338"/>
            <a:ext cx="7058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9" name="Rectangle 324"/>
          <p:cNvSpPr>
            <a:spLocks noChangeArrowheads="1"/>
          </p:cNvSpPr>
          <p:nvPr/>
        </p:nvSpPr>
        <p:spPr bwMode="auto">
          <a:xfrm rot="10800000">
            <a:off x="6663896" y="3621958"/>
            <a:ext cx="193260" cy="193260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" name="Rectangle 325"/>
          <p:cNvSpPr>
            <a:spLocks noChangeArrowheads="1"/>
          </p:cNvSpPr>
          <p:nvPr/>
        </p:nvSpPr>
        <p:spPr bwMode="auto">
          <a:xfrm rot="10800000">
            <a:off x="6739519" y="3697581"/>
            <a:ext cx="51256" cy="51256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1" name="Line 326"/>
          <p:cNvSpPr>
            <a:spLocks noChangeShapeType="1"/>
          </p:cNvSpPr>
          <p:nvPr/>
        </p:nvSpPr>
        <p:spPr bwMode="auto">
          <a:xfrm rot="10800000" flipV="1">
            <a:off x="6785734" y="3630361"/>
            <a:ext cx="7142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2" name="Line 327"/>
          <p:cNvSpPr>
            <a:spLocks noChangeShapeType="1"/>
          </p:cNvSpPr>
          <p:nvPr/>
        </p:nvSpPr>
        <p:spPr bwMode="auto">
          <a:xfrm rot="10800000" flipH="1" flipV="1">
            <a:off x="6672299" y="3630361"/>
            <a:ext cx="7058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3" name="Line 328"/>
          <p:cNvSpPr>
            <a:spLocks noChangeShapeType="1"/>
          </p:cNvSpPr>
          <p:nvPr/>
        </p:nvSpPr>
        <p:spPr bwMode="auto">
          <a:xfrm rot="10800000">
            <a:off x="6785734" y="3743796"/>
            <a:ext cx="7142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4" name="Line 329"/>
          <p:cNvSpPr>
            <a:spLocks noChangeShapeType="1"/>
          </p:cNvSpPr>
          <p:nvPr/>
        </p:nvSpPr>
        <p:spPr bwMode="auto">
          <a:xfrm rot="10800000" flipH="1">
            <a:off x="6672299" y="3743796"/>
            <a:ext cx="7058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5" name="Rectangle 324"/>
          <p:cNvSpPr>
            <a:spLocks noChangeArrowheads="1"/>
          </p:cNvSpPr>
          <p:nvPr/>
        </p:nvSpPr>
        <p:spPr bwMode="auto">
          <a:xfrm rot="10800000">
            <a:off x="7078320" y="3615424"/>
            <a:ext cx="193260" cy="193260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6" name="Rectangle 325"/>
          <p:cNvSpPr>
            <a:spLocks noChangeArrowheads="1"/>
          </p:cNvSpPr>
          <p:nvPr/>
        </p:nvSpPr>
        <p:spPr bwMode="auto">
          <a:xfrm rot="10800000">
            <a:off x="7153943" y="3691047"/>
            <a:ext cx="51256" cy="51256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7" name="Line 326"/>
          <p:cNvSpPr>
            <a:spLocks noChangeShapeType="1"/>
          </p:cNvSpPr>
          <p:nvPr/>
        </p:nvSpPr>
        <p:spPr bwMode="auto">
          <a:xfrm rot="10800000" flipV="1">
            <a:off x="7200158" y="3623827"/>
            <a:ext cx="7142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8" name="Line 327"/>
          <p:cNvSpPr>
            <a:spLocks noChangeShapeType="1"/>
          </p:cNvSpPr>
          <p:nvPr/>
        </p:nvSpPr>
        <p:spPr bwMode="auto">
          <a:xfrm rot="10800000" flipH="1" flipV="1">
            <a:off x="7086723" y="3623827"/>
            <a:ext cx="7058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9" name="Line 328"/>
          <p:cNvSpPr>
            <a:spLocks noChangeShapeType="1"/>
          </p:cNvSpPr>
          <p:nvPr/>
        </p:nvSpPr>
        <p:spPr bwMode="auto">
          <a:xfrm rot="10800000">
            <a:off x="7200158" y="3737262"/>
            <a:ext cx="7142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0" name="Line 329"/>
          <p:cNvSpPr>
            <a:spLocks noChangeShapeType="1"/>
          </p:cNvSpPr>
          <p:nvPr/>
        </p:nvSpPr>
        <p:spPr bwMode="auto">
          <a:xfrm rot="10800000" flipH="1">
            <a:off x="7086723" y="3737262"/>
            <a:ext cx="7058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3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11740">
            <a:off x="6464338" y="3657699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898402" y="3654527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3" name="文本框 232"/>
          <p:cNvSpPr txBox="1"/>
          <p:nvPr/>
        </p:nvSpPr>
        <p:spPr>
          <a:xfrm>
            <a:off x="5899540" y="3780415"/>
            <a:ext cx="463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4" name="Freeform 16"/>
          <p:cNvSpPr/>
          <p:nvPr/>
        </p:nvSpPr>
        <p:spPr bwMode="auto">
          <a:xfrm>
            <a:off x="5435264" y="3567270"/>
            <a:ext cx="221610" cy="274603"/>
          </a:xfrm>
          <a:custGeom>
            <a:avLst/>
            <a:gdLst>
              <a:gd name="T0" fmla="*/ 122193 w 756"/>
              <a:gd name="T1" fmla="*/ 0 h 946"/>
              <a:gd name="T2" fmla="*/ 146632 w 756"/>
              <a:gd name="T3" fmla="*/ 24103 h 946"/>
              <a:gd name="T4" fmla="*/ 146632 w 756"/>
              <a:gd name="T5" fmla="*/ 156862 h 946"/>
              <a:gd name="T6" fmla="*/ 122193 w 756"/>
              <a:gd name="T7" fmla="*/ 180965 h 946"/>
              <a:gd name="T8" fmla="*/ 24439 w 756"/>
              <a:gd name="T9" fmla="*/ 180965 h 946"/>
              <a:gd name="T10" fmla="*/ 0 w 756"/>
              <a:gd name="T11" fmla="*/ 156862 h 946"/>
              <a:gd name="T12" fmla="*/ 0 w 756"/>
              <a:gd name="T13" fmla="*/ 24103 h 946"/>
              <a:gd name="T14" fmla="*/ 24439 w 756"/>
              <a:gd name="T15" fmla="*/ 0 h 946"/>
              <a:gd name="T16" fmla="*/ 122193 w 756"/>
              <a:gd name="T17" fmla="*/ 0 h 94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56" h="946">
                <a:moveTo>
                  <a:pt x="630" y="0"/>
                </a:moveTo>
                <a:cubicBezTo>
                  <a:pt x="700" y="0"/>
                  <a:pt x="756" y="57"/>
                  <a:pt x="756" y="126"/>
                </a:cubicBezTo>
                <a:lnTo>
                  <a:pt x="756" y="820"/>
                </a:lnTo>
                <a:cubicBezTo>
                  <a:pt x="756" y="889"/>
                  <a:pt x="700" y="946"/>
                  <a:pt x="630" y="946"/>
                </a:cubicBezTo>
                <a:lnTo>
                  <a:pt x="126" y="946"/>
                </a:lnTo>
                <a:cubicBezTo>
                  <a:pt x="57" y="946"/>
                  <a:pt x="0" y="889"/>
                  <a:pt x="0" y="820"/>
                </a:cubicBezTo>
                <a:lnTo>
                  <a:pt x="0" y="126"/>
                </a:lnTo>
                <a:cubicBezTo>
                  <a:pt x="0" y="57"/>
                  <a:pt x="57" y="0"/>
                  <a:pt x="126" y="0"/>
                </a:cubicBezTo>
                <a:lnTo>
                  <a:pt x="630" y="0"/>
                </a:lnTo>
                <a:close/>
              </a:path>
            </a:pathLst>
          </a:custGeom>
          <a:noFill/>
          <a:ln w="635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6" name="Freeform 14"/>
          <p:cNvSpPr/>
          <p:nvPr/>
        </p:nvSpPr>
        <p:spPr bwMode="auto">
          <a:xfrm>
            <a:off x="5508492" y="3680966"/>
            <a:ext cx="64556" cy="54920"/>
          </a:xfrm>
          <a:custGeom>
            <a:avLst/>
            <a:gdLst>
              <a:gd name="T0" fmla="*/ 21582 w 68"/>
              <a:gd name="T1" fmla="*/ 36193 h 57"/>
              <a:gd name="T2" fmla="*/ 15869 w 68"/>
              <a:gd name="T3" fmla="*/ 29208 h 57"/>
              <a:gd name="T4" fmla="*/ 6348 w 68"/>
              <a:gd name="T5" fmla="*/ 30478 h 57"/>
              <a:gd name="T6" fmla="*/ 8252 w 68"/>
              <a:gd name="T7" fmla="*/ 22859 h 57"/>
              <a:gd name="T8" fmla="*/ 0 w 68"/>
              <a:gd name="T9" fmla="*/ 17779 h 57"/>
              <a:gd name="T10" fmla="*/ 8252 w 68"/>
              <a:gd name="T11" fmla="*/ 13334 h 57"/>
              <a:gd name="T12" fmla="*/ 6348 w 68"/>
              <a:gd name="T13" fmla="*/ 5080 h 57"/>
              <a:gd name="T14" fmla="*/ 15869 w 68"/>
              <a:gd name="T15" fmla="*/ 6350 h 57"/>
              <a:gd name="T16" fmla="*/ 21582 w 68"/>
              <a:gd name="T17" fmla="*/ 0 h 57"/>
              <a:gd name="T18" fmla="*/ 27295 w 68"/>
              <a:gd name="T19" fmla="*/ 6350 h 57"/>
              <a:gd name="T20" fmla="*/ 36816 w 68"/>
              <a:gd name="T21" fmla="*/ 5080 h 57"/>
              <a:gd name="T22" fmla="*/ 35547 w 68"/>
              <a:gd name="T23" fmla="*/ 13334 h 57"/>
              <a:gd name="T24" fmla="*/ 43164 w 68"/>
              <a:gd name="T25" fmla="*/ 17779 h 57"/>
              <a:gd name="T26" fmla="*/ 35547 w 68"/>
              <a:gd name="T27" fmla="*/ 22859 h 57"/>
              <a:gd name="T28" fmla="*/ 36816 w 68"/>
              <a:gd name="T29" fmla="*/ 30478 h 57"/>
              <a:gd name="T30" fmla="*/ 27295 w 68"/>
              <a:gd name="T31" fmla="*/ 29208 h 57"/>
              <a:gd name="T32" fmla="*/ 21582 w 68"/>
              <a:gd name="T33" fmla="*/ 36193 h 5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8" h="57">
                <a:moveTo>
                  <a:pt x="34" y="57"/>
                </a:moveTo>
                <a:lnTo>
                  <a:pt x="25" y="46"/>
                </a:lnTo>
                <a:lnTo>
                  <a:pt x="10" y="48"/>
                </a:lnTo>
                <a:lnTo>
                  <a:pt x="13" y="36"/>
                </a:lnTo>
                <a:lnTo>
                  <a:pt x="0" y="28"/>
                </a:lnTo>
                <a:lnTo>
                  <a:pt x="13" y="21"/>
                </a:lnTo>
                <a:lnTo>
                  <a:pt x="10" y="8"/>
                </a:lnTo>
                <a:lnTo>
                  <a:pt x="25" y="10"/>
                </a:lnTo>
                <a:lnTo>
                  <a:pt x="34" y="0"/>
                </a:lnTo>
                <a:lnTo>
                  <a:pt x="43" y="10"/>
                </a:lnTo>
                <a:lnTo>
                  <a:pt x="58" y="8"/>
                </a:lnTo>
                <a:lnTo>
                  <a:pt x="56" y="21"/>
                </a:lnTo>
                <a:lnTo>
                  <a:pt x="68" y="28"/>
                </a:lnTo>
                <a:lnTo>
                  <a:pt x="56" y="36"/>
                </a:lnTo>
                <a:lnTo>
                  <a:pt x="58" y="48"/>
                </a:lnTo>
                <a:lnTo>
                  <a:pt x="43" y="46"/>
                </a:lnTo>
                <a:lnTo>
                  <a:pt x="34" y="5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7" name="Freeform 15"/>
          <p:cNvSpPr/>
          <p:nvPr/>
        </p:nvSpPr>
        <p:spPr bwMode="auto">
          <a:xfrm>
            <a:off x="5508492" y="3676148"/>
            <a:ext cx="64556" cy="54920"/>
          </a:xfrm>
          <a:custGeom>
            <a:avLst/>
            <a:gdLst>
              <a:gd name="T0" fmla="*/ 21582 w 68"/>
              <a:gd name="T1" fmla="*/ 36193 h 57"/>
              <a:gd name="T2" fmla="*/ 15869 w 68"/>
              <a:gd name="T3" fmla="*/ 29208 h 57"/>
              <a:gd name="T4" fmla="*/ 6348 w 68"/>
              <a:gd name="T5" fmla="*/ 30478 h 57"/>
              <a:gd name="T6" fmla="*/ 8252 w 68"/>
              <a:gd name="T7" fmla="*/ 22859 h 57"/>
              <a:gd name="T8" fmla="*/ 0 w 68"/>
              <a:gd name="T9" fmla="*/ 17779 h 57"/>
              <a:gd name="T10" fmla="*/ 8252 w 68"/>
              <a:gd name="T11" fmla="*/ 13334 h 57"/>
              <a:gd name="T12" fmla="*/ 6348 w 68"/>
              <a:gd name="T13" fmla="*/ 5080 h 57"/>
              <a:gd name="T14" fmla="*/ 15869 w 68"/>
              <a:gd name="T15" fmla="*/ 6350 h 57"/>
              <a:gd name="T16" fmla="*/ 21582 w 68"/>
              <a:gd name="T17" fmla="*/ 0 h 57"/>
              <a:gd name="T18" fmla="*/ 27295 w 68"/>
              <a:gd name="T19" fmla="*/ 6350 h 57"/>
              <a:gd name="T20" fmla="*/ 36816 w 68"/>
              <a:gd name="T21" fmla="*/ 5080 h 57"/>
              <a:gd name="T22" fmla="*/ 35547 w 68"/>
              <a:gd name="T23" fmla="*/ 13334 h 57"/>
              <a:gd name="T24" fmla="*/ 43164 w 68"/>
              <a:gd name="T25" fmla="*/ 17779 h 57"/>
              <a:gd name="T26" fmla="*/ 35547 w 68"/>
              <a:gd name="T27" fmla="*/ 22859 h 57"/>
              <a:gd name="T28" fmla="*/ 36816 w 68"/>
              <a:gd name="T29" fmla="*/ 30478 h 57"/>
              <a:gd name="T30" fmla="*/ 27295 w 68"/>
              <a:gd name="T31" fmla="*/ 29208 h 57"/>
              <a:gd name="T32" fmla="*/ 21582 w 68"/>
              <a:gd name="T33" fmla="*/ 36193 h 5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8" h="57">
                <a:moveTo>
                  <a:pt x="34" y="57"/>
                </a:moveTo>
                <a:lnTo>
                  <a:pt x="25" y="46"/>
                </a:lnTo>
                <a:lnTo>
                  <a:pt x="10" y="48"/>
                </a:lnTo>
                <a:lnTo>
                  <a:pt x="13" y="36"/>
                </a:lnTo>
                <a:lnTo>
                  <a:pt x="0" y="28"/>
                </a:lnTo>
                <a:lnTo>
                  <a:pt x="13" y="21"/>
                </a:lnTo>
                <a:lnTo>
                  <a:pt x="10" y="8"/>
                </a:lnTo>
                <a:lnTo>
                  <a:pt x="25" y="10"/>
                </a:lnTo>
                <a:lnTo>
                  <a:pt x="34" y="0"/>
                </a:lnTo>
                <a:lnTo>
                  <a:pt x="43" y="10"/>
                </a:lnTo>
                <a:lnTo>
                  <a:pt x="58" y="8"/>
                </a:lnTo>
                <a:lnTo>
                  <a:pt x="56" y="21"/>
                </a:lnTo>
                <a:lnTo>
                  <a:pt x="68" y="28"/>
                </a:lnTo>
                <a:lnTo>
                  <a:pt x="56" y="36"/>
                </a:lnTo>
                <a:lnTo>
                  <a:pt x="58" y="48"/>
                </a:lnTo>
                <a:lnTo>
                  <a:pt x="43" y="46"/>
                </a:lnTo>
                <a:lnTo>
                  <a:pt x="34" y="57"/>
                </a:lnTo>
                <a:close/>
              </a:path>
            </a:pathLst>
          </a:custGeom>
          <a:noFill/>
          <a:ln w="635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0" name="Rectangle 26"/>
          <p:cNvSpPr>
            <a:spLocks noChangeArrowheads="1"/>
          </p:cNvSpPr>
          <p:nvPr/>
        </p:nvSpPr>
        <p:spPr bwMode="auto">
          <a:xfrm rot="10800000">
            <a:off x="7817401" y="3386707"/>
            <a:ext cx="272563" cy="642448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1" name="Freeform 16"/>
          <p:cNvSpPr/>
          <p:nvPr/>
        </p:nvSpPr>
        <p:spPr bwMode="auto">
          <a:xfrm>
            <a:off x="7846250" y="3583308"/>
            <a:ext cx="221610" cy="274603"/>
          </a:xfrm>
          <a:custGeom>
            <a:avLst/>
            <a:gdLst>
              <a:gd name="T0" fmla="*/ 122193 w 756"/>
              <a:gd name="T1" fmla="*/ 0 h 946"/>
              <a:gd name="T2" fmla="*/ 146632 w 756"/>
              <a:gd name="T3" fmla="*/ 24103 h 946"/>
              <a:gd name="T4" fmla="*/ 146632 w 756"/>
              <a:gd name="T5" fmla="*/ 156862 h 946"/>
              <a:gd name="T6" fmla="*/ 122193 w 756"/>
              <a:gd name="T7" fmla="*/ 180965 h 946"/>
              <a:gd name="T8" fmla="*/ 24439 w 756"/>
              <a:gd name="T9" fmla="*/ 180965 h 946"/>
              <a:gd name="T10" fmla="*/ 0 w 756"/>
              <a:gd name="T11" fmla="*/ 156862 h 946"/>
              <a:gd name="T12" fmla="*/ 0 w 756"/>
              <a:gd name="T13" fmla="*/ 24103 h 946"/>
              <a:gd name="T14" fmla="*/ 24439 w 756"/>
              <a:gd name="T15" fmla="*/ 0 h 946"/>
              <a:gd name="T16" fmla="*/ 122193 w 756"/>
              <a:gd name="T17" fmla="*/ 0 h 94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56" h="946">
                <a:moveTo>
                  <a:pt x="630" y="0"/>
                </a:moveTo>
                <a:cubicBezTo>
                  <a:pt x="700" y="0"/>
                  <a:pt x="756" y="57"/>
                  <a:pt x="756" y="126"/>
                </a:cubicBezTo>
                <a:lnTo>
                  <a:pt x="756" y="820"/>
                </a:lnTo>
                <a:cubicBezTo>
                  <a:pt x="756" y="889"/>
                  <a:pt x="700" y="946"/>
                  <a:pt x="630" y="946"/>
                </a:cubicBezTo>
                <a:lnTo>
                  <a:pt x="126" y="946"/>
                </a:lnTo>
                <a:cubicBezTo>
                  <a:pt x="57" y="946"/>
                  <a:pt x="0" y="889"/>
                  <a:pt x="0" y="820"/>
                </a:cubicBezTo>
                <a:lnTo>
                  <a:pt x="0" y="126"/>
                </a:lnTo>
                <a:cubicBezTo>
                  <a:pt x="0" y="57"/>
                  <a:pt x="57" y="0"/>
                  <a:pt x="126" y="0"/>
                </a:cubicBezTo>
                <a:lnTo>
                  <a:pt x="630" y="0"/>
                </a:lnTo>
                <a:close/>
              </a:path>
            </a:pathLst>
          </a:custGeom>
          <a:noFill/>
          <a:ln w="635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3" name="Freeform 14"/>
          <p:cNvSpPr/>
          <p:nvPr/>
        </p:nvSpPr>
        <p:spPr bwMode="auto">
          <a:xfrm>
            <a:off x="7919478" y="3697004"/>
            <a:ext cx="64556" cy="54920"/>
          </a:xfrm>
          <a:custGeom>
            <a:avLst/>
            <a:gdLst>
              <a:gd name="T0" fmla="*/ 21582 w 68"/>
              <a:gd name="T1" fmla="*/ 36193 h 57"/>
              <a:gd name="T2" fmla="*/ 15869 w 68"/>
              <a:gd name="T3" fmla="*/ 29208 h 57"/>
              <a:gd name="T4" fmla="*/ 6348 w 68"/>
              <a:gd name="T5" fmla="*/ 30478 h 57"/>
              <a:gd name="T6" fmla="*/ 8252 w 68"/>
              <a:gd name="T7" fmla="*/ 22859 h 57"/>
              <a:gd name="T8" fmla="*/ 0 w 68"/>
              <a:gd name="T9" fmla="*/ 17779 h 57"/>
              <a:gd name="T10" fmla="*/ 8252 w 68"/>
              <a:gd name="T11" fmla="*/ 13334 h 57"/>
              <a:gd name="T12" fmla="*/ 6348 w 68"/>
              <a:gd name="T13" fmla="*/ 5080 h 57"/>
              <a:gd name="T14" fmla="*/ 15869 w 68"/>
              <a:gd name="T15" fmla="*/ 6350 h 57"/>
              <a:gd name="T16" fmla="*/ 21582 w 68"/>
              <a:gd name="T17" fmla="*/ 0 h 57"/>
              <a:gd name="T18" fmla="*/ 27295 w 68"/>
              <a:gd name="T19" fmla="*/ 6350 h 57"/>
              <a:gd name="T20" fmla="*/ 36816 w 68"/>
              <a:gd name="T21" fmla="*/ 5080 h 57"/>
              <a:gd name="T22" fmla="*/ 35547 w 68"/>
              <a:gd name="T23" fmla="*/ 13334 h 57"/>
              <a:gd name="T24" fmla="*/ 43164 w 68"/>
              <a:gd name="T25" fmla="*/ 17779 h 57"/>
              <a:gd name="T26" fmla="*/ 35547 w 68"/>
              <a:gd name="T27" fmla="*/ 22859 h 57"/>
              <a:gd name="T28" fmla="*/ 36816 w 68"/>
              <a:gd name="T29" fmla="*/ 30478 h 57"/>
              <a:gd name="T30" fmla="*/ 27295 w 68"/>
              <a:gd name="T31" fmla="*/ 29208 h 57"/>
              <a:gd name="T32" fmla="*/ 21582 w 68"/>
              <a:gd name="T33" fmla="*/ 36193 h 5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8" h="57">
                <a:moveTo>
                  <a:pt x="34" y="57"/>
                </a:moveTo>
                <a:lnTo>
                  <a:pt x="25" y="46"/>
                </a:lnTo>
                <a:lnTo>
                  <a:pt x="10" y="48"/>
                </a:lnTo>
                <a:lnTo>
                  <a:pt x="13" y="36"/>
                </a:lnTo>
                <a:lnTo>
                  <a:pt x="0" y="28"/>
                </a:lnTo>
                <a:lnTo>
                  <a:pt x="13" y="21"/>
                </a:lnTo>
                <a:lnTo>
                  <a:pt x="10" y="8"/>
                </a:lnTo>
                <a:lnTo>
                  <a:pt x="25" y="10"/>
                </a:lnTo>
                <a:lnTo>
                  <a:pt x="34" y="0"/>
                </a:lnTo>
                <a:lnTo>
                  <a:pt x="43" y="10"/>
                </a:lnTo>
                <a:lnTo>
                  <a:pt x="58" y="8"/>
                </a:lnTo>
                <a:lnTo>
                  <a:pt x="56" y="21"/>
                </a:lnTo>
                <a:lnTo>
                  <a:pt x="68" y="28"/>
                </a:lnTo>
                <a:lnTo>
                  <a:pt x="56" y="36"/>
                </a:lnTo>
                <a:lnTo>
                  <a:pt x="58" y="48"/>
                </a:lnTo>
                <a:lnTo>
                  <a:pt x="43" y="46"/>
                </a:lnTo>
                <a:lnTo>
                  <a:pt x="34" y="5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4" name="Freeform 15"/>
          <p:cNvSpPr/>
          <p:nvPr/>
        </p:nvSpPr>
        <p:spPr bwMode="auto">
          <a:xfrm>
            <a:off x="7919478" y="3692186"/>
            <a:ext cx="64556" cy="54920"/>
          </a:xfrm>
          <a:custGeom>
            <a:avLst/>
            <a:gdLst>
              <a:gd name="T0" fmla="*/ 21582 w 68"/>
              <a:gd name="T1" fmla="*/ 36193 h 57"/>
              <a:gd name="T2" fmla="*/ 15869 w 68"/>
              <a:gd name="T3" fmla="*/ 29208 h 57"/>
              <a:gd name="T4" fmla="*/ 6348 w 68"/>
              <a:gd name="T5" fmla="*/ 30478 h 57"/>
              <a:gd name="T6" fmla="*/ 8252 w 68"/>
              <a:gd name="T7" fmla="*/ 22859 h 57"/>
              <a:gd name="T8" fmla="*/ 0 w 68"/>
              <a:gd name="T9" fmla="*/ 17779 h 57"/>
              <a:gd name="T10" fmla="*/ 8252 w 68"/>
              <a:gd name="T11" fmla="*/ 13334 h 57"/>
              <a:gd name="T12" fmla="*/ 6348 w 68"/>
              <a:gd name="T13" fmla="*/ 5080 h 57"/>
              <a:gd name="T14" fmla="*/ 15869 w 68"/>
              <a:gd name="T15" fmla="*/ 6350 h 57"/>
              <a:gd name="T16" fmla="*/ 21582 w 68"/>
              <a:gd name="T17" fmla="*/ 0 h 57"/>
              <a:gd name="T18" fmla="*/ 27295 w 68"/>
              <a:gd name="T19" fmla="*/ 6350 h 57"/>
              <a:gd name="T20" fmla="*/ 36816 w 68"/>
              <a:gd name="T21" fmla="*/ 5080 h 57"/>
              <a:gd name="T22" fmla="*/ 35547 w 68"/>
              <a:gd name="T23" fmla="*/ 13334 h 57"/>
              <a:gd name="T24" fmla="*/ 43164 w 68"/>
              <a:gd name="T25" fmla="*/ 17779 h 57"/>
              <a:gd name="T26" fmla="*/ 35547 w 68"/>
              <a:gd name="T27" fmla="*/ 22859 h 57"/>
              <a:gd name="T28" fmla="*/ 36816 w 68"/>
              <a:gd name="T29" fmla="*/ 30478 h 57"/>
              <a:gd name="T30" fmla="*/ 27295 w 68"/>
              <a:gd name="T31" fmla="*/ 29208 h 57"/>
              <a:gd name="T32" fmla="*/ 21582 w 68"/>
              <a:gd name="T33" fmla="*/ 36193 h 5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8" h="57">
                <a:moveTo>
                  <a:pt x="34" y="57"/>
                </a:moveTo>
                <a:lnTo>
                  <a:pt x="25" y="46"/>
                </a:lnTo>
                <a:lnTo>
                  <a:pt x="10" y="48"/>
                </a:lnTo>
                <a:lnTo>
                  <a:pt x="13" y="36"/>
                </a:lnTo>
                <a:lnTo>
                  <a:pt x="0" y="28"/>
                </a:lnTo>
                <a:lnTo>
                  <a:pt x="13" y="21"/>
                </a:lnTo>
                <a:lnTo>
                  <a:pt x="10" y="8"/>
                </a:lnTo>
                <a:lnTo>
                  <a:pt x="25" y="10"/>
                </a:lnTo>
                <a:lnTo>
                  <a:pt x="34" y="0"/>
                </a:lnTo>
                <a:lnTo>
                  <a:pt x="43" y="10"/>
                </a:lnTo>
                <a:lnTo>
                  <a:pt x="58" y="8"/>
                </a:lnTo>
                <a:lnTo>
                  <a:pt x="56" y="21"/>
                </a:lnTo>
                <a:lnTo>
                  <a:pt x="68" y="28"/>
                </a:lnTo>
                <a:lnTo>
                  <a:pt x="56" y="36"/>
                </a:lnTo>
                <a:lnTo>
                  <a:pt x="58" y="48"/>
                </a:lnTo>
                <a:lnTo>
                  <a:pt x="43" y="46"/>
                </a:lnTo>
                <a:lnTo>
                  <a:pt x="34" y="57"/>
                </a:lnTo>
                <a:close/>
              </a:path>
            </a:pathLst>
          </a:custGeom>
          <a:noFill/>
          <a:ln w="635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5" name="Rectangle 324"/>
          <p:cNvSpPr>
            <a:spLocks noChangeArrowheads="1"/>
          </p:cNvSpPr>
          <p:nvPr/>
        </p:nvSpPr>
        <p:spPr bwMode="auto">
          <a:xfrm rot="10800000">
            <a:off x="7533495" y="3616570"/>
            <a:ext cx="193260" cy="193260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6" name="Rectangle 325"/>
          <p:cNvSpPr>
            <a:spLocks noChangeArrowheads="1"/>
          </p:cNvSpPr>
          <p:nvPr/>
        </p:nvSpPr>
        <p:spPr bwMode="auto">
          <a:xfrm rot="10800000">
            <a:off x="7609118" y="3692193"/>
            <a:ext cx="51256" cy="51256"/>
          </a:xfrm>
          <a:prstGeom prst="rect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7" name="Line 326"/>
          <p:cNvSpPr>
            <a:spLocks noChangeShapeType="1"/>
          </p:cNvSpPr>
          <p:nvPr/>
        </p:nvSpPr>
        <p:spPr bwMode="auto">
          <a:xfrm rot="10800000" flipV="1">
            <a:off x="7655333" y="3624973"/>
            <a:ext cx="7142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8" name="Line 327"/>
          <p:cNvSpPr>
            <a:spLocks noChangeShapeType="1"/>
          </p:cNvSpPr>
          <p:nvPr/>
        </p:nvSpPr>
        <p:spPr bwMode="auto">
          <a:xfrm rot="10800000" flipH="1" flipV="1">
            <a:off x="7541898" y="3624973"/>
            <a:ext cx="70582" cy="7058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9" name="Line 328"/>
          <p:cNvSpPr>
            <a:spLocks noChangeShapeType="1"/>
          </p:cNvSpPr>
          <p:nvPr/>
        </p:nvSpPr>
        <p:spPr bwMode="auto">
          <a:xfrm rot="10800000">
            <a:off x="7655333" y="3738408"/>
            <a:ext cx="7142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0" name="Line 329"/>
          <p:cNvSpPr>
            <a:spLocks noChangeShapeType="1"/>
          </p:cNvSpPr>
          <p:nvPr/>
        </p:nvSpPr>
        <p:spPr bwMode="auto">
          <a:xfrm rot="10800000" flipH="1">
            <a:off x="7541898" y="3738408"/>
            <a:ext cx="70582" cy="71422"/>
          </a:xfrm>
          <a:prstGeom prst="line">
            <a:avLst/>
          </a:prstGeom>
          <a:noFill/>
          <a:ln w="6350">
            <a:solidFill>
              <a:srgbClr val="385D8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5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332061" y="3663091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" name="文本框 251"/>
          <p:cNvSpPr txBox="1"/>
          <p:nvPr/>
        </p:nvSpPr>
        <p:spPr>
          <a:xfrm>
            <a:off x="6332949" y="3792515"/>
            <a:ext cx="463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3" name="文本框 252"/>
          <p:cNvSpPr txBox="1"/>
          <p:nvPr/>
        </p:nvSpPr>
        <p:spPr>
          <a:xfrm>
            <a:off x="6766358" y="3792996"/>
            <a:ext cx="463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7210734" y="3779784"/>
            <a:ext cx="463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5" name="文本框 254"/>
          <p:cNvSpPr txBox="1"/>
          <p:nvPr/>
        </p:nvSpPr>
        <p:spPr>
          <a:xfrm>
            <a:off x="4785956" y="2864475"/>
            <a:ext cx="9175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电脑主机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7" name="Freeform 14"/>
          <p:cNvSpPr/>
          <p:nvPr/>
        </p:nvSpPr>
        <p:spPr bwMode="auto">
          <a:xfrm>
            <a:off x="7942200" y="3474354"/>
            <a:ext cx="51186" cy="43572"/>
          </a:xfrm>
          <a:custGeom>
            <a:avLst/>
            <a:gdLst>
              <a:gd name="T0" fmla="*/ 21582 w 68"/>
              <a:gd name="T1" fmla="*/ 36193 h 57"/>
              <a:gd name="T2" fmla="*/ 15869 w 68"/>
              <a:gd name="T3" fmla="*/ 29208 h 57"/>
              <a:gd name="T4" fmla="*/ 6348 w 68"/>
              <a:gd name="T5" fmla="*/ 30478 h 57"/>
              <a:gd name="T6" fmla="*/ 8252 w 68"/>
              <a:gd name="T7" fmla="*/ 22859 h 57"/>
              <a:gd name="T8" fmla="*/ 0 w 68"/>
              <a:gd name="T9" fmla="*/ 17779 h 57"/>
              <a:gd name="T10" fmla="*/ 8252 w 68"/>
              <a:gd name="T11" fmla="*/ 13334 h 57"/>
              <a:gd name="T12" fmla="*/ 6348 w 68"/>
              <a:gd name="T13" fmla="*/ 5080 h 57"/>
              <a:gd name="T14" fmla="*/ 15869 w 68"/>
              <a:gd name="T15" fmla="*/ 6350 h 57"/>
              <a:gd name="T16" fmla="*/ 21582 w 68"/>
              <a:gd name="T17" fmla="*/ 0 h 57"/>
              <a:gd name="T18" fmla="*/ 27295 w 68"/>
              <a:gd name="T19" fmla="*/ 6350 h 57"/>
              <a:gd name="T20" fmla="*/ 36816 w 68"/>
              <a:gd name="T21" fmla="*/ 5080 h 57"/>
              <a:gd name="T22" fmla="*/ 35547 w 68"/>
              <a:gd name="T23" fmla="*/ 13334 h 57"/>
              <a:gd name="T24" fmla="*/ 43164 w 68"/>
              <a:gd name="T25" fmla="*/ 17779 h 57"/>
              <a:gd name="T26" fmla="*/ 35547 w 68"/>
              <a:gd name="T27" fmla="*/ 22859 h 57"/>
              <a:gd name="T28" fmla="*/ 36816 w 68"/>
              <a:gd name="T29" fmla="*/ 30478 h 57"/>
              <a:gd name="T30" fmla="*/ 27295 w 68"/>
              <a:gd name="T31" fmla="*/ 29208 h 57"/>
              <a:gd name="T32" fmla="*/ 21582 w 68"/>
              <a:gd name="T33" fmla="*/ 36193 h 5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8" h="57">
                <a:moveTo>
                  <a:pt x="34" y="57"/>
                </a:moveTo>
                <a:lnTo>
                  <a:pt x="25" y="46"/>
                </a:lnTo>
                <a:lnTo>
                  <a:pt x="10" y="48"/>
                </a:lnTo>
                <a:lnTo>
                  <a:pt x="13" y="36"/>
                </a:lnTo>
                <a:lnTo>
                  <a:pt x="0" y="28"/>
                </a:lnTo>
                <a:lnTo>
                  <a:pt x="13" y="21"/>
                </a:lnTo>
                <a:lnTo>
                  <a:pt x="10" y="8"/>
                </a:lnTo>
                <a:lnTo>
                  <a:pt x="25" y="10"/>
                </a:lnTo>
                <a:lnTo>
                  <a:pt x="34" y="0"/>
                </a:lnTo>
                <a:lnTo>
                  <a:pt x="43" y="10"/>
                </a:lnTo>
                <a:lnTo>
                  <a:pt x="58" y="8"/>
                </a:lnTo>
                <a:lnTo>
                  <a:pt x="56" y="21"/>
                </a:lnTo>
                <a:lnTo>
                  <a:pt x="68" y="28"/>
                </a:lnTo>
                <a:lnTo>
                  <a:pt x="56" y="36"/>
                </a:lnTo>
                <a:lnTo>
                  <a:pt x="58" y="48"/>
                </a:lnTo>
                <a:lnTo>
                  <a:pt x="43" y="46"/>
                </a:lnTo>
                <a:lnTo>
                  <a:pt x="34" y="5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8" name="Freeform 15"/>
          <p:cNvSpPr/>
          <p:nvPr/>
        </p:nvSpPr>
        <p:spPr bwMode="auto">
          <a:xfrm>
            <a:off x="7942200" y="3470532"/>
            <a:ext cx="51186" cy="43572"/>
          </a:xfrm>
          <a:custGeom>
            <a:avLst/>
            <a:gdLst>
              <a:gd name="T0" fmla="*/ 21582 w 68"/>
              <a:gd name="T1" fmla="*/ 36193 h 57"/>
              <a:gd name="T2" fmla="*/ 15869 w 68"/>
              <a:gd name="T3" fmla="*/ 29208 h 57"/>
              <a:gd name="T4" fmla="*/ 6348 w 68"/>
              <a:gd name="T5" fmla="*/ 30478 h 57"/>
              <a:gd name="T6" fmla="*/ 8252 w 68"/>
              <a:gd name="T7" fmla="*/ 22859 h 57"/>
              <a:gd name="T8" fmla="*/ 0 w 68"/>
              <a:gd name="T9" fmla="*/ 17779 h 57"/>
              <a:gd name="T10" fmla="*/ 8252 w 68"/>
              <a:gd name="T11" fmla="*/ 13334 h 57"/>
              <a:gd name="T12" fmla="*/ 6348 w 68"/>
              <a:gd name="T13" fmla="*/ 5080 h 57"/>
              <a:gd name="T14" fmla="*/ 15869 w 68"/>
              <a:gd name="T15" fmla="*/ 6350 h 57"/>
              <a:gd name="T16" fmla="*/ 21582 w 68"/>
              <a:gd name="T17" fmla="*/ 0 h 57"/>
              <a:gd name="T18" fmla="*/ 27295 w 68"/>
              <a:gd name="T19" fmla="*/ 6350 h 57"/>
              <a:gd name="T20" fmla="*/ 36816 w 68"/>
              <a:gd name="T21" fmla="*/ 5080 h 57"/>
              <a:gd name="T22" fmla="*/ 35547 w 68"/>
              <a:gd name="T23" fmla="*/ 13334 h 57"/>
              <a:gd name="T24" fmla="*/ 43164 w 68"/>
              <a:gd name="T25" fmla="*/ 17779 h 57"/>
              <a:gd name="T26" fmla="*/ 35547 w 68"/>
              <a:gd name="T27" fmla="*/ 22859 h 57"/>
              <a:gd name="T28" fmla="*/ 36816 w 68"/>
              <a:gd name="T29" fmla="*/ 30478 h 57"/>
              <a:gd name="T30" fmla="*/ 27295 w 68"/>
              <a:gd name="T31" fmla="*/ 29208 h 57"/>
              <a:gd name="T32" fmla="*/ 21582 w 68"/>
              <a:gd name="T33" fmla="*/ 36193 h 5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8" h="57">
                <a:moveTo>
                  <a:pt x="34" y="57"/>
                </a:moveTo>
                <a:lnTo>
                  <a:pt x="25" y="46"/>
                </a:lnTo>
                <a:lnTo>
                  <a:pt x="10" y="48"/>
                </a:lnTo>
                <a:lnTo>
                  <a:pt x="13" y="36"/>
                </a:lnTo>
                <a:lnTo>
                  <a:pt x="0" y="28"/>
                </a:lnTo>
                <a:lnTo>
                  <a:pt x="13" y="21"/>
                </a:lnTo>
                <a:lnTo>
                  <a:pt x="10" y="8"/>
                </a:lnTo>
                <a:lnTo>
                  <a:pt x="25" y="10"/>
                </a:lnTo>
                <a:lnTo>
                  <a:pt x="34" y="0"/>
                </a:lnTo>
                <a:lnTo>
                  <a:pt x="43" y="10"/>
                </a:lnTo>
                <a:lnTo>
                  <a:pt x="58" y="8"/>
                </a:lnTo>
                <a:lnTo>
                  <a:pt x="56" y="21"/>
                </a:lnTo>
                <a:lnTo>
                  <a:pt x="68" y="28"/>
                </a:lnTo>
                <a:lnTo>
                  <a:pt x="56" y="36"/>
                </a:lnTo>
                <a:lnTo>
                  <a:pt x="58" y="48"/>
                </a:lnTo>
                <a:lnTo>
                  <a:pt x="43" y="46"/>
                </a:lnTo>
                <a:lnTo>
                  <a:pt x="34" y="57"/>
                </a:lnTo>
                <a:close/>
              </a:path>
            </a:pathLst>
          </a:custGeom>
          <a:noFill/>
          <a:ln w="635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0" name="文本框 259"/>
          <p:cNvSpPr txBox="1"/>
          <p:nvPr/>
        </p:nvSpPr>
        <p:spPr>
          <a:xfrm>
            <a:off x="6275719" y="1421112"/>
            <a:ext cx="14413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落地通风柜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68" name="组合 267"/>
          <p:cNvGrpSpPr/>
          <p:nvPr/>
        </p:nvGrpSpPr>
        <p:grpSpPr>
          <a:xfrm>
            <a:off x="6734158" y="1209570"/>
            <a:ext cx="193260" cy="193260"/>
            <a:chOff x="7538019" y="2302454"/>
            <a:chExt cx="193260" cy="193260"/>
          </a:xfrm>
        </p:grpSpPr>
        <p:sp>
          <p:nvSpPr>
            <p:cNvPr id="269" name="Rectangle 324"/>
            <p:cNvSpPr>
              <a:spLocks noChangeArrowheads="1"/>
            </p:cNvSpPr>
            <p:nvPr/>
          </p:nvSpPr>
          <p:spPr bwMode="auto">
            <a:xfrm rot="10800000">
              <a:off x="7538019" y="2302454"/>
              <a:ext cx="193260" cy="19326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Rectangle 325"/>
            <p:cNvSpPr>
              <a:spLocks noChangeArrowheads="1"/>
            </p:cNvSpPr>
            <p:nvPr/>
          </p:nvSpPr>
          <p:spPr bwMode="auto">
            <a:xfrm rot="10800000">
              <a:off x="7613642" y="2378077"/>
              <a:ext cx="51256" cy="51256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Line 326"/>
            <p:cNvSpPr>
              <a:spLocks noChangeShapeType="1"/>
            </p:cNvSpPr>
            <p:nvPr/>
          </p:nvSpPr>
          <p:spPr bwMode="auto">
            <a:xfrm rot="10800000" flipV="1">
              <a:off x="7659857" y="2310857"/>
              <a:ext cx="71422" cy="70582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Line 327"/>
            <p:cNvSpPr>
              <a:spLocks noChangeShapeType="1"/>
            </p:cNvSpPr>
            <p:nvPr/>
          </p:nvSpPr>
          <p:spPr bwMode="auto">
            <a:xfrm rot="10800000" flipH="1" flipV="1">
              <a:off x="7546422" y="2310857"/>
              <a:ext cx="70582" cy="70582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Line 328"/>
            <p:cNvSpPr>
              <a:spLocks noChangeShapeType="1"/>
            </p:cNvSpPr>
            <p:nvPr/>
          </p:nvSpPr>
          <p:spPr bwMode="auto">
            <a:xfrm rot="10800000">
              <a:off x="7659857" y="2424292"/>
              <a:ext cx="71422" cy="71422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Line 329"/>
            <p:cNvSpPr>
              <a:spLocks noChangeShapeType="1"/>
            </p:cNvSpPr>
            <p:nvPr/>
          </p:nvSpPr>
          <p:spPr bwMode="auto">
            <a:xfrm rot="10800000" flipH="1">
              <a:off x="7546422" y="2424292"/>
              <a:ext cx="70582" cy="71422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7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708172" y="1163200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31892" y="1181176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025481" y="1185347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606" y="4546820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406" y="4549158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663" y="4550683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572" y="4549124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492303" y="1928296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516917" y="2617985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511478" y="3271706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507425" y="3938634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848" y="4562057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10875" y="4034746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5" name="Rectangle 26"/>
          <p:cNvSpPr>
            <a:spLocks noChangeArrowheads="1"/>
          </p:cNvSpPr>
          <p:nvPr/>
        </p:nvSpPr>
        <p:spPr bwMode="auto">
          <a:xfrm rot="10800000">
            <a:off x="4518205" y="3999321"/>
            <a:ext cx="265518" cy="202703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6" name="文本框 295"/>
          <p:cNvSpPr txBox="1"/>
          <p:nvPr/>
        </p:nvSpPr>
        <p:spPr>
          <a:xfrm>
            <a:off x="4709323" y="3936633"/>
            <a:ext cx="553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冰箱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" name="文本框 296"/>
          <p:cNvSpPr txBox="1"/>
          <p:nvPr/>
        </p:nvSpPr>
        <p:spPr>
          <a:xfrm>
            <a:off x="4064451" y="393017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8" name="文本框 297"/>
          <p:cNvSpPr txBox="1"/>
          <p:nvPr/>
        </p:nvSpPr>
        <p:spPr>
          <a:xfrm>
            <a:off x="5074379" y="4459575"/>
            <a:ext cx="745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衣柜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9" name="Rectangle 25"/>
          <p:cNvSpPr>
            <a:spLocks noChangeArrowheads="1"/>
          </p:cNvSpPr>
          <p:nvPr/>
        </p:nvSpPr>
        <p:spPr bwMode="auto">
          <a:xfrm rot="5400000">
            <a:off x="5307682" y="4340003"/>
            <a:ext cx="201550" cy="535193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0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98235" y="1889667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1" name="文本框 300"/>
          <p:cNvSpPr txBox="1"/>
          <p:nvPr/>
        </p:nvSpPr>
        <p:spPr>
          <a:xfrm>
            <a:off x="4113486" y="1806522"/>
            <a:ext cx="432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2" name="文本框 301"/>
          <p:cNvSpPr txBox="1"/>
          <p:nvPr/>
        </p:nvSpPr>
        <p:spPr>
          <a:xfrm>
            <a:off x="5620397" y="5633710"/>
            <a:ext cx="990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准备间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3" name="文本框 302"/>
          <p:cNvSpPr txBox="1"/>
          <p:nvPr/>
        </p:nvSpPr>
        <p:spPr>
          <a:xfrm>
            <a:off x="5554545" y="4277757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4" name="文本框 303"/>
          <p:cNvSpPr txBox="1"/>
          <p:nvPr/>
        </p:nvSpPr>
        <p:spPr>
          <a:xfrm>
            <a:off x="8730955" y="1842388"/>
            <a:ext cx="432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5" name="文本框 304"/>
          <p:cNvSpPr txBox="1"/>
          <p:nvPr/>
        </p:nvSpPr>
        <p:spPr>
          <a:xfrm>
            <a:off x="8738099" y="2524603"/>
            <a:ext cx="432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6" name="文本框 305"/>
          <p:cNvSpPr txBox="1"/>
          <p:nvPr/>
        </p:nvSpPr>
        <p:spPr>
          <a:xfrm>
            <a:off x="8720022" y="3164819"/>
            <a:ext cx="432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8715178" y="3838664"/>
            <a:ext cx="432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-122901" y="540686"/>
            <a:ext cx="5124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病理切片制作室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(110m</a:t>
            </a:r>
            <a:r>
              <a:rPr lang="en-US" altLang="zh-CN" sz="24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1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928" y="6271300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498" y="6279810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046" y="6266602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" name="文本框 234"/>
          <p:cNvSpPr txBox="1"/>
          <p:nvPr/>
        </p:nvSpPr>
        <p:spPr>
          <a:xfrm>
            <a:off x="4449675" y="1957655"/>
            <a:ext cx="780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投影仪幕布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8" name="Rectangle 25"/>
          <p:cNvSpPr>
            <a:spLocks noChangeArrowheads="1"/>
          </p:cNvSpPr>
          <p:nvPr/>
        </p:nvSpPr>
        <p:spPr bwMode="auto">
          <a:xfrm>
            <a:off x="4488135" y="1585237"/>
            <a:ext cx="67674" cy="1165591"/>
          </a:xfrm>
          <a:prstGeom prst="rect">
            <a:avLst/>
          </a:prstGeom>
          <a:noFill/>
          <a:ln w="1587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9" name="Rectangle 25"/>
          <p:cNvSpPr>
            <a:spLocks noChangeArrowheads="1"/>
          </p:cNvSpPr>
          <p:nvPr/>
        </p:nvSpPr>
        <p:spPr bwMode="auto">
          <a:xfrm rot="10800000">
            <a:off x="5868402" y="1145835"/>
            <a:ext cx="728279" cy="31376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5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95046" y="5421704"/>
            <a:ext cx="153058" cy="13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" name="文本框 265"/>
          <p:cNvSpPr txBox="1"/>
          <p:nvPr/>
        </p:nvSpPr>
        <p:spPr>
          <a:xfrm>
            <a:off x="4027068" y="5349137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" name="文本框 2047"/>
          <p:cNvSpPr txBox="1"/>
          <p:nvPr/>
        </p:nvSpPr>
        <p:spPr>
          <a:xfrm>
            <a:off x="9298596" y="3109071"/>
            <a:ext cx="23187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烘干箱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(1500W)</a:t>
            </a:r>
            <a:endParaRPr lang="en-US" altLang="zh-CN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050" name="直接箭头连接符 2049"/>
          <p:cNvCxnSpPr/>
          <p:nvPr/>
        </p:nvCxnSpPr>
        <p:spPr>
          <a:xfrm>
            <a:off x="9134179" y="1982697"/>
            <a:ext cx="58189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1" name="直接箭头连接符 2050"/>
          <p:cNvCxnSpPr/>
          <p:nvPr/>
        </p:nvCxnSpPr>
        <p:spPr>
          <a:xfrm>
            <a:off x="9092614" y="2663102"/>
            <a:ext cx="58189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5" name="直接箭头连接符 2054"/>
          <p:cNvCxnSpPr/>
          <p:nvPr/>
        </p:nvCxnSpPr>
        <p:spPr>
          <a:xfrm flipV="1">
            <a:off x="7078319" y="481671"/>
            <a:ext cx="0" cy="4298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7" name="文本框 2056"/>
          <p:cNvSpPr txBox="1"/>
          <p:nvPr/>
        </p:nvSpPr>
        <p:spPr>
          <a:xfrm>
            <a:off x="9572884" y="1807603"/>
            <a:ext cx="1906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组织脱水机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(1650W)</a:t>
            </a:r>
            <a:endParaRPr lang="en-US" altLang="zh-CN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62" name="文本框 2061"/>
          <p:cNvSpPr txBox="1"/>
          <p:nvPr/>
        </p:nvSpPr>
        <p:spPr>
          <a:xfrm>
            <a:off x="2954482" y="3244334"/>
            <a:ext cx="11099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水浴锅</a:t>
            </a:r>
            <a:endParaRPr lang="zh-CN" altLang="en-US" dirty="0"/>
          </a:p>
        </p:txBody>
      </p:sp>
      <p:sp>
        <p:nvSpPr>
          <p:cNvPr id="2063" name="文本框 2062"/>
          <p:cNvSpPr txBox="1"/>
          <p:nvPr/>
        </p:nvSpPr>
        <p:spPr>
          <a:xfrm>
            <a:off x="5454939" y="7500"/>
            <a:ext cx="1441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水浴锅</a:t>
            </a:r>
            <a:endParaRPr lang="zh-CN" altLang="en-US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(1600W)</a:t>
            </a:r>
            <a:endParaRPr lang="en-US" altLang="zh-CN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064" name="直接箭头连接符 2063"/>
          <p:cNvCxnSpPr/>
          <p:nvPr/>
        </p:nvCxnSpPr>
        <p:spPr>
          <a:xfrm flipV="1">
            <a:off x="6170071" y="456250"/>
            <a:ext cx="0" cy="4298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5" name="文本框 2064"/>
          <p:cNvSpPr txBox="1"/>
          <p:nvPr/>
        </p:nvSpPr>
        <p:spPr>
          <a:xfrm>
            <a:off x="9475078" y="2499509"/>
            <a:ext cx="1906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染色机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(1000W)</a:t>
            </a:r>
            <a:endParaRPr lang="en-US" altLang="zh-CN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>
            <a:off x="9092614" y="3303318"/>
            <a:ext cx="58189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411195" y="-5828"/>
            <a:ext cx="1441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落地通风柜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(1000W)</a:t>
            </a:r>
            <a:endParaRPr lang="en-US" altLang="zh-CN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9077330" y="3993971"/>
            <a:ext cx="58189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" name="文本框 2048"/>
          <p:cNvSpPr txBox="1"/>
          <p:nvPr/>
        </p:nvSpPr>
        <p:spPr>
          <a:xfrm>
            <a:off x="9246929" y="3815218"/>
            <a:ext cx="23187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电磁炉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(2200W)</a:t>
            </a:r>
            <a:endParaRPr lang="en-US" altLang="zh-CN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-159027"/>
            <a:ext cx="12039600" cy="4615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寄生虫实验室</a:t>
            </a:r>
            <a:r>
              <a:rPr lang="zh-CN" altLang="en-US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（毕力格吐）</a:t>
            </a: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zh-CN" altLang="en-US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双开门。</a:t>
            </a:r>
            <a:r>
              <a:rPr lang="zh-CN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中央实验台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2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个，边台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2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个，高度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800mm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，中央实验台下方柜子里放显。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水池（上下水点）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个，地漏（下水点）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中央试验台吸顶式通风排气口。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133350" indent="-13335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5.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主要仪器设备包括：冰箱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(200W)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、离心机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台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(400W )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、生物显微镜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台（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40*100W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zh-CN" altLang="en-US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、电磁炉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2200W</a:t>
            </a:r>
            <a:r>
              <a:rPr lang="zh-CN" altLang="en-US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  220V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16A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电源</a:t>
            </a:r>
            <a:r>
              <a:rPr lang="zh-CN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10A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电源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17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380V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电源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个；数据点位（网线接口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)2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注：所有实验台电源</a:t>
            </a:r>
            <a:r>
              <a:rPr lang="zh-CN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插座，高度均在台面以上。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 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总功率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7000W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673100"/>
            <a:ext cx="3733800" cy="568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文本框 31"/>
          <p:cNvSpPr txBox="1">
            <a:spLocks noChangeArrowheads="1"/>
          </p:cNvSpPr>
          <p:nvPr/>
        </p:nvSpPr>
        <p:spPr bwMode="auto">
          <a:xfrm>
            <a:off x="-514350" y="481013"/>
            <a:ext cx="5124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寄生虫实验室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(100m</a:t>
            </a:r>
            <a:r>
              <a:rPr lang="en-US" altLang="zh-CN" sz="2400" baseline="300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2" name="Rectangle 25"/>
          <p:cNvSpPr>
            <a:spLocks noChangeArrowheads="1"/>
          </p:cNvSpPr>
          <p:nvPr/>
        </p:nvSpPr>
        <p:spPr bwMode="auto">
          <a:xfrm>
            <a:off x="3892550" y="3702050"/>
            <a:ext cx="215900" cy="488950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3" name="文本框 312"/>
          <p:cNvSpPr txBox="1">
            <a:spLocks noChangeArrowheads="1"/>
          </p:cNvSpPr>
          <p:nvPr/>
        </p:nvSpPr>
        <p:spPr bwMode="auto">
          <a:xfrm>
            <a:off x="4008438" y="3792538"/>
            <a:ext cx="717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电脑桌</a:t>
            </a:r>
            <a:endParaRPr lang="en-US" altLang="zh-CN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054" name="Group 12"/>
          <p:cNvGrpSpPr/>
          <p:nvPr/>
        </p:nvGrpSpPr>
        <p:grpSpPr bwMode="auto">
          <a:xfrm>
            <a:off x="4116388" y="2776538"/>
            <a:ext cx="134937" cy="131762"/>
            <a:chOff x="1808" y="10942"/>
            <a:chExt cx="173" cy="170"/>
          </a:xfrm>
        </p:grpSpPr>
        <p:sp>
          <p:nvSpPr>
            <p:cNvPr id="2197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98" name="Freeform 22"/>
            <p:cNvSpPr>
              <a:spLocks noChangeArrowheads="1"/>
            </p:cNvSpPr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89 w 89"/>
                <a:gd name="T1" fmla="*/ 66 h 97"/>
                <a:gd name="T2" fmla="*/ 32 w 89"/>
                <a:gd name="T3" fmla="*/ 88 h 97"/>
                <a:gd name="T4" fmla="*/ 10 w 89"/>
                <a:gd name="T5" fmla="*/ 32 h 97"/>
                <a:gd name="T6" fmla="*/ 66 w 89"/>
                <a:gd name="T7" fmla="*/ 10 h 97"/>
                <a:gd name="T8" fmla="*/ 89 w 89"/>
                <a:gd name="T9" fmla="*/ 3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5" name="Group 12"/>
          <p:cNvGrpSpPr/>
          <p:nvPr/>
        </p:nvGrpSpPr>
        <p:grpSpPr bwMode="auto">
          <a:xfrm>
            <a:off x="3784600" y="3994150"/>
            <a:ext cx="157163" cy="152400"/>
            <a:chOff x="1808" y="10942"/>
            <a:chExt cx="173" cy="170"/>
          </a:xfrm>
        </p:grpSpPr>
        <p:sp>
          <p:nvSpPr>
            <p:cNvPr id="2195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96" name="Freeform 22"/>
            <p:cNvSpPr>
              <a:spLocks noChangeArrowheads="1"/>
            </p:cNvSpPr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89 w 89"/>
                <a:gd name="T1" fmla="*/ 66 h 97"/>
                <a:gd name="T2" fmla="*/ 32 w 89"/>
                <a:gd name="T3" fmla="*/ 88 h 97"/>
                <a:gd name="T4" fmla="*/ 10 w 89"/>
                <a:gd name="T5" fmla="*/ 32 h 97"/>
                <a:gd name="T6" fmla="*/ 66 w 89"/>
                <a:gd name="T7" fmla="*/ 10 h 97"/>
                <a:gd name="T8" fmla="*/ 89 w 89"/>
                <a:gd name="T9" fmla="*/ 3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6" name="Rectangle 25"/>
          <p:cNvSpPr>
            <a:spLocks noChangeArrowheads="1"/>
          </p:cNvSpPr>
          <p:nvPr/>
        </p:nvSpPr>
        <p:spPr bwMode="auto">
          <a:xfrm>
            <a:off x="4608513" y="942975"/>
            <a:ext cx="1735137" cy="239713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7" name="文本框 203"/>
          <p:cNvSpPr txBox="1">
            <a:spLocks noChangeArrowheads="1"/>
          </p:cNvSpPr>
          <p:nvPr/>
        </p:nvSpPr>
        <p:spPr bwMode="auto">
          <a:xfrm rot="5400000">
            <a:off x="6573044" y="2183606"/>
            <a:ext cx="120015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标本展示柜</a:t>
            </a:r>
            <a:endParaRPr lang="en-US" altLang="zh-CN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8" name="Rectangle 25"/>
          <p:cNvSpPr>
            <a:spLocks noChangeArrowheads="1"/>
          </p:cNvSpPr>
          <p:nvPr/>
        </p:nvSpPr>
        <p:spPr bwMode="auto">
          <a:xfrm rot="-5400000">
            <a:off x="6384132" y="2223294"/>
            <a:ext cx="2095500" cy="217487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205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838" y="3746500"/>
            <a:ext cx="1825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60" name="Group 2"/>
          <p:cNvGrpSpPr/>
          <p:nvPr/>
        </p:nvGrpSpPr>
        <p:grpSpPr bwMode="auto">
          <a:xfrm>
            <a:off x="766763" y="1187450"/>
            <a:ext cx="242887" cy="301625"/>
            <a:chOff x="933" y="6926"/>
            <a:chExt cx="230" cy="285"/>
          </a:xfrm>
        </p:grpSpPr>
        <p:sp>
          <p:nvSpPr>
            <p:cNvPr id="2191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37175 w 756"/>
                <a:gd name="T1" fmla="*/ 0 h 946"/>
                <a:gd name="T2" fmla="*/ 44610 w 756"/>
                <a:gd name="T3" fmla="*/ 7261 h 946"/>
                <a:gd name="T4" fmla="*/ 44610 w 756"/>
                <a:gd name="T5" fmla="*/ 47258 h 946"/>
                <a:gd name="T6" fmla="*/ 37175 w 756"/>
                <a:gd name="T7" fmla="*/ 54519 h 946"/>
                <a:gd name="T8" fmla="*/ 7435 w 756"/>
                <a:gd name="T9" fmla="*/ 54519 h 946"/>
                <a:gd name="T10" fmla="*/ 0 w 756"/>
                <a:gd name="T11" fmla="*/ 47258 h 946"/>
                <a:gd name="T12" fmla="*/ 0 w 756"/>
                <a:gd name="T13" fmla="*/ 7261 h 946"/>
                <a:gd name="T14" fmla="*/ 7435 w 756"/>
                <a:gd name="T15" fmla="*/ 0 h 946"/>
                <a:gd name="T16" fmla="*/ 37175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92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2193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265 w 68"/>
                  <a:gd name="T1" fmla="*/ 36193 h 57"/>
                  <a:gd name="T2" fmla="*/ 15636 w 68"/>
                  <a:gd name="T3" fmla="*/ 29208 h 57"/>
                  <a:gd name="T4" fmla="*/ 6255 w 68"/>
                  <a:gd name="T5" fmla="*/ 30478 h 57"/>
                  <a:gd name="T6" fmla="*/ 8131 w 68"/>
                  <a:gd name="T7" fmla="*/ 22859 h 57"/>
                  <a:gd name="T8" fmla="*/ 0 w 68"/>
                  <a:gd name="T9" fmla="*/ 17779 h 57"/>
                  <a:gd name="T10" fmla="*/ 8131 w 68"/>
                  <a:gd name="T11" fmla="*/ 13334 h 57"/>
                  <a:gd name="T12" fmla="*/ 6255 w 68"/>
                  <a:gd name="T13" fmla="*/ 5080 h 57"/>
                  <a:gd name="T14" fmla="*/ 15636 w 68"/>
                  <a:gd name="T15" fmla="*/ 6350 h 57"/>
                  <a:gd name="T16" fmla="*/ 21265 w 68"/>
                  <a:gd name="T17" fmla="*/ 0 h 57"/>
                  <a:gd name="T18" fmla="*/ 26894 w 68"/>
                  <a:gd name="T19" fmla="*/ 6350 h 57"/>
                  <a:gd name="T20" fmla="*/ 36275 w 68"/>
                  <a:gd name="T21" fmla="*/ 5080 h 57"/>
                  <a:gd name="T22" fmla="*/ 35024 w 68"/>
                  <a:gd name="T23" fmla="*/ 13334 h 57"/>
                  <a:gd name="T24" fmla="*/ 42529 w 68"/>
                  <a:gd name="T25" fmla="*/ 17779 h 57"/>
                  <a:gd name="T26" fmla="*/ 35024 w 68"/>
                  <a:gd name="T27" fmla="*/ 22859 h 57"/>
                  <a:gd name="T28" fmla="*/ 36275 w 68"/>
                  <a:gd name="T29" fmla="*/ 30478 h 57"/>
                  <a:gd name="T30" fmla="*/ 26894 w 68"/>
                  <a:gd name="T31" fmla="*/ 29208 h 57"/>
                  <a:gd name="T32" fmla="*/ 21265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94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265 w 68"/>
                  <a:gd name="T1" fmla="*/ 36193 h 57"/>
                  <a:gd name="T2" fmla="*/ 15636 w 68"/>
                  <a:gd name="T3" fmla="*/ 29208 h 57"/>
                  <a:gd name="T4" fmla="*/ 6255 w 68"/>
                  <a:gd name="T5" fmla="*/ 30478 h 57"/>
                  <a:gd name="T6" fmla="*/ 8131 w 68"/>
                  <a:gd name="T7" fmla="*/ 22859 h 57"/>
                  <a:gd name="T8" fmla="*/ 0 w 68"/>
                  <a:gd name="T9" fmla="*/ 17779 h 57"/>
                  <a:gd name="T10" fmla="*/ 8131 w 68"/>
                  <a:gd name="T11" fmla="*/ 13334 h 57"/>
                  <a:gd name="T12" fmla="*/ 6255 w 68"/>
                  <a:gd name="T13" fmla="*/ 5080 h 57"/>
                  <a:gd name="T14" fmla="*/ 15636 w 68"/>
                  <a:gd name="T15" fmla="*/ 6350 h 57"/>
                  <a:gd name="T16" fmla="*/ 21265 w 68"/>
                  <a:gd name="T17" fmla="*/ 0 h 57"/>
                  <a:gd name="T18" fmla="*/ 26894 w 68"/>
                  <a:gd name="T19" fmla="*/ 6350 h 57"/>
                  <a:gd name="T20" fmla="*/ 36275 w 68"/>
                  <a:gd name="T21" fmla="*/ 5080 h 57"/>
                  <a:gd name="T22" fmla="*/ 35024 w 68"/>
                  <a:gd name="T23" fmla="*/ 13334 h 57"/>
                  <a:gd name="T24" fmla="*/ 42529 w 68"/>
                  <a:gd name="T25" fmla="*/ 17779 h 57"/>
                  <a:gd name="T26" fmla="*/ 35024 w 68"/>
                  <a:gd name="T27" fmla="*/ 22859 h 57"/>
                  <a:gd name="T28" fmla="*/ 36275 w 68"/>
                  <a:gd name="T29" fmla="*/ 30478 h 57"/>
                  <a:gd name="T30" fmla="*/ 26894 w 68"/>
                  <a:gd name="T31" fmla="*/ 29208 h 57"/>
                  <a:gd name="T32" fmla="*/ 21265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61" name="Group 7"/>
          <p:cNvGrpSpPr/>
          <p:nvPr/>
        </p:nvGrpSpPr>
        <p:grpSpPr bwMode="auto">
          <a:xfrm>
            <a:off x="839788" y="1658938"/>
            <a:ext cx="71437" cy="66675"/>
            <a:chOff x="1514" y="8964"/>
            <a:chExt cx="67" cy="62"/>
          </a:xfrm>
        </p:grpSpPr>
        <p:sp>
          <p:nvSpPr>
            <p:cNvPr id="2189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265 w 68"/>
                <a:gd name="T1" fmla="*/ 36193 h 57"/>
                <a:gd name="T2" fmla="*/ 15636 w 68"/>
                <a:gd name="T3" fmla="*/ 29208 h 57"/>
                <a:gd name="T4" fmla="*/ 6255 w 68"/>
                <a:gd name="T5" fmla="*/ 30478 h 57"/>
                <a:gd name="T6" fmla="*/ 8131 w 68"/>
                <a:gd name="T7" fmla="*/ 22859 h 57"/>
                <a:gd name="T8" fmla="*/ 0 w 68"/>
                <a:gd name="T9" fmla="*/ 17779 h 57"/>
                <a:gd name="T10" fmla="*/ 8131 w 68"/>
                <a:gd name="T11" fmla="*/ 13334 h 57"/>
                <a:gd name="T12" fmla="*/ 6255 w 68"/>
                <a:gd name="T13" fmla="*/ 5080 h 57"/>
                <a:gd name="T14" fmla="*/ 15636 w 68"/>
                <a:gd name="T15" fmla="*/ 6350 h 57"/>
                <a:gd name="T16" fmla="*/ 21265 w 68"/>
                <a:gd name="T17" fmla="*/ 0 h 57"/>
                <a:gd name="T18" fmla="*/ 26894 w 68"/>
                <a:gd name="T19" fmla="*/ 6350 h 57"/>
                <a:gd name="T20" fmla="*/ 36275 w 68"/>
                <a:gd name="T21" fmla="*/ 5080 h 57"/>
                <a:gd name="T22" fmla="*/ 35024 w 68"/>
                <a:gd name="T23" fmla="*/ 13334 h 57"/>
                <a:gd name="T24" fmla="*/ 42529 w 68"/>
                <a:gd name="T25" fmla="*/ 17779 h 57"/>
                <a:gd name="T26" fmla="*/ 35024 w 68"/>
                <a:gd name="T27" fmla="*/ 22859 h 57"/>
                <a:gd name="T28" fmla="*/ 36275 w 68"/>
                <a:gd name="T29" fmla="*/ 30478 h 57"/>
                <a:gd name="T30" fmla="*/ 26894 w 68"/>
                <a:gd name="T31" fmla="*/ 29208 h 57"/>
                <a:gd name="T32" fmla="*/ 21265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0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265 w 68"/>
                <a:gd name="T1" fmla="*/ 36193 h 57"/>
                <a:gd name="T2" fmla="*/ 15636 w 68"/>
                <a:gd name="T3" fmla="*/ 29208 h 57"/>
                <a:gd name="T4" fmla="*/ 6255 w 68"/>
                <a:gd name="T5" fmla="*/ 30478 h 57"/>
                <a:gd name="T6" fmla="*/ 8131 w 68"/>
                <a:gd name="T7" fmla="*/ 22859 h 57"/>
                <a:gd name="T8" fmla="*/ 0 w 68"/>
                <a:gd name="T9" fmla="*/ 17779 h 57"/>
                <a:gd name="T10" fmla="*/ 8131 w 68"/>
                <a:gd name="T11" fmla="*/ 13334 h 57"/>
                <a:gd name="T12" fmla="*/ 6255 w 68"/>
                <a:gd name="T13" fmla="*/ 5080 h 57"/>
                <a:gd name="T14" fmla="*/ 15636 w 68"/>
                <a:gd name="T15" fmla="*/ 6350 h 57"/>
                <a:gd name="T16" fmla="*/ 21265 w 68"/>
                <a:gd name="T17" fmla="*/ 0 h 57"/>
                <a:gd name="T18" fmla="*/ 26894 w 68"/>
                <a:gd name="T19" fmla="*/ 6350 h 57"/>
                <a:gd name="T20" fmla="*/ 36275 w 68"/>
                <a:gd name="T21" fmla="*/ 5080 h 57"/>
                <a:gd name="T22" fmla="*/ 35024 w 68"/>
                <a:gd name="T23" fmla="*/ 13334 h 57"/>
                <a:gd name="T24" fmla="*/ 42529 w 68"/>
                <a:gd name="T25" fmla="*/ 17779 h 57"/>
                <a:gd name="T26" fmla="*/ 35024 w 68"/>
                <a:gd name="T27" fmla="*/ 22859 h 57"/>
                <a:gd name="T28" fmla="*/ 36275 w 68"/>
                <a:gd name="T29" fmla="*/ 30478 h 57"/>
                <a:gd name="T30" fmla="*/ 26894 w 68"/>
                <a:gd name="T31" fmla="*/ 29208 h 57"/>
                <a:gd name="T32" fmla="*/ 21265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6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5" y="1931988"/>
            <a:ext cx="171450" cy="14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292350"/>
            <a:ext cx="254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64" name="Group 12"/>
          <p:cNvGrpSpPr/>
          <p:nvPr/>
        </p:nvGrpSpPr>
        <p:grpSpPr bwMode="auto">
          <a:xfrm>
            <a:off x="774700" y="2635250"/>
            <a:ext cx="182563" cy="179388"/>
            <a:chOff x="1808" y="10942"/>
            <a:chExt cx="173" cy="170"/>
          </a:xfrm>
        </p:grpSpPr>
        <p:sp>
          <p:nvSpPr>
            <p:cNvPr id="2187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8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65" name="Group 15"/>
          <p:cNvGrpSpPr/>
          <p:nvPr/>
        </p:nvGrpSpPr>
        <p:grpSpPr bwMode="auto">
          <a:xfrm>
            <a:off x="754063" y="2943225"/>
            <a:ext cx="242887" cy="242888"/>
            <a:chOff x="4991" y="7874"/>
            <a:chExt cx="230" cy="230"/>
          </a:xfrm>
        </p:grpSpPr>
        <p:sp>
          <p:nvSpPr>
            <p:cNvPr id="2181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2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3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4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5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6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66" name="テキスト ボックス 24"/>
          <p:cNvSpPr txBox="1">
            <a:spLocks noChangeArrowheads="1"/>
          </p:cNvSpPr>
          <p:nvPr/>
        </p:nvSpPr>
        <p:spPr bwMode="auto">
          <a:xfrm>
            <a:off x="1182688" y="2878138"/>
            <a:ext cx="11191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just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通风</a:t>
            </a:r>
            <a:endParaRPr lang="zh-CN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67" name="テキスト ボックス 24"/>
          <p:cNvSpPr txBox="1">
            <a:spLocks noChangeArrowheads="1"/>
          </p:cNvSpPr>
          <p:nvPr/>
        </p:nvSpPr>
        <p:spPr bwMode="auto">
          <a:xfrm>
            <a:off x="1227138" y="2519363"/>
            <a:ext cx="11191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just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网线</a:t>
            </a:r>
            <a:endParaRPr lang="zh-CN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68" name="テキスト ボックス 24"/>
          <p:cNvSpPr txBox="1">
            <a:spLocks noChangeArrowheads="1"/>
          </p:cNvSpPr>
          <p:nvPr/>
        </p:nvSpPr>
        <p:spPr bwMode="auto">
          <a:xfrm>
            <a:off x="1212850" y="2162175"/>
            <a:ext cx="20193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just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380v</a:t>
            </a:r>
            <a:endParaRPr lang="zh-CN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69" name="テキスト ボックス 24"/>
          <p:cNvSpPr txBox="1">
            <a:spLocks noChangeArrowheads="1"/>
          </p:cNvSpPr>
          <p:nvPr/>
        </p:nvSpPr>
        <p:spPr bwMode="auto">
          <a:xfrm>
            <a:off x="1212850" y="1811338"/>
            <a:ext cx="201930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just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220v</a:t>
            </a:r>
            <a:endParaRPr lang="zh-CN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70" name="テキスト ボックス 24"/>
          <p:cNvSpPr txBox="1">
            <a:spLocks noChangeArrowheads="1"/>
          </p:cNvSpPr>
          <p:nvPr/>
        </p:nvSpPr>
        <p:spPr bwMode="auto">
          <a:xfrm>
            <a:off x="1212850" y="1462088"/>
            <a:ext cx="201930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just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地漏</a:t>
            </a:r>
            <a:endParaRPr lang="zh-CN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71" name="テキスト ボックス 24"/>
          <p:cNvSpPr txBox="1">
            <a:spLocks noChangeArrowheads="1"/>
          </p:cNvSpPr>
          <p:nvPr/>
        </p:nvSpPr>
        <p:spPr bwMode="auto">
          <a:xfrm>
            <a:off x="1212850" y="1108075"/>
            <a:ext cx="20193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just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水池</a:t>
            </a:r>
            <a:endParaRPr lang="zh-CN" altLang="zh-CN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72" name="文本框 345"/>
          <p:cNvSpPr txBox="1">
            <a:spLocks noChangeArrowheads="1"/>
          </p:cNvSpPr>
          <p:nvPr/>
        </p:nvSpPr>
        <p:spPr bwMode="auto">
          <a:xfrm>
            <a:off x="3405188" y="3706813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7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425" y="1566863"/>
            <a:ext cx="1841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4" name="文本框 345"/>
          <p:cNvSpPr txBox="1">
            <a:spLocks noChangeArrowheads="1"/>
          </p:cNvSpPr>
          <p:nvPr/>
        </p:nvSpPr>
        <p:spPr bwMode="auto">
          <a:xfrm>
            <a:off x="3436938" y="1538288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75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988" y="963613"/>
            <a:ext cx="21272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6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975" y="966788"/>
            <a:ext cx="2143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7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725" y="966788"/>
            <a:ext cx="21272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8" name="图片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275" y="955675"/>
            <a:ext cx="292100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9" name="文本框 345"/>
          <p:cNvSpPr txBox="1">
            <a:spLocks noChangeArrowheads="1"/>
          </p:cNvSpPr>
          <p:nvPr/>
        </p:nvSpPr>
        <p:spPr bwMode="auto">
          <a:xfrm>
            <a:off x="4581525" y="614363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80" name="文本框 345"/>
          <p:cNvSpPr txBox="1">
            <a:spLocks noChangeArrowheads="1"/>
          </p:cNvSpPr>
          <p:nvPr/>
        </p:nvSpPr>
        <p:spPr bwMode="auto">
          <a:xfrm>
            <a:off x="4956175" y="619125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81" name="文本框 345"/>
          <p:cNvSpPr txBox="1">
            <a:spLocks noChangeArrowheads="1"/>
          </p:cNvSpPr>
          <p:nvPr/>
        </p:nvSpPr>
        <p:spPr bwMode="auto">
          <a:xfrm>
            <a:off x="5370513" y="619125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82" name="图片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888" y="4040188"/>
            <a:ext cx="1825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3" name="图片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888" y="2841625"/>
            <a:ext cx="1825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4" name="图片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1628775"/>
            <a:ext cx="18256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85" name="文本框 345"/>
          <p:cNvSpPr txBox="1">
            <a:spLocks noChangeArrowheads="1"/>
          </p:cNvSpPr>
          <p:nvPr/>
        </p:nvSpPr>
        <p:spPr bwMode="auto">
          <a:xfrm>
            <a:off x="7454900" y="1584325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86" name="文本框 345"/>
          <p:cNvSpPr txBox="1">
            <a:spLocks noChangeArrowheads="1"/>
          </p:cNvSpPr>
          <p:nvPr/>
        </p:nvSpPr>
        <p:spPr bwMode="auto">
          <a:xfrm>
            <a:off x="7443788" y="2814638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87" name="图片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25" y="3552825"/>
            <a:ext cx="18256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88" name="文本框 345"/>
          <p:cNvSpPr txBox="1">
            <a:spLocks noChangeArrowheads="1"/>
          </p:cNvSpPr>
          <p:nvPr/>
        </p:nvSpPr>
        <p:spPr bwMode="auto">
          <a:xfrm>
            <a:off x="7427913" y="3505200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89" name="文本框 345"/>
          <p:cNvSpPr txBox="1">
            <a:spLocks noChangeArrowheads="1"/>
          </p:cNvSpPr>
          <p:nvPr/>
        </p:nvSpPr>
        <p:spPr bwMode="auto">
          <a:xfrm>
            <a:off x="7439025" y="3983038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0" name="Rectangle 25"/>
          <p:cNvSpPr>
            <a:spLocks noChangeArrowheads="1"/>
          </p:cNvSpPr>
          <p:nvPr/>
        </p:nvSpPr>
        <p:spPr bwMode="auto">
          <a:xfrm rot="-5400000">
            <a:off x="6807201" y="5241925"/>
            <a:ext cx="1236662" cy="217487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91" name="文本框 308"/>
          <p:cNvSpPr txBox="1">
            <a:spLocks noChangeArrowheads="1"/>
          </p:cNvSpPr>
          <p:nvPr/>
        </p:nvSpPr>
        <p:spPr bwMode="auto">
          <a:xfrm rot="5400000">
            <a:off x="6667501" y="5216525"/>
            <a:ext cx="9906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en-US" altLang="zh-CN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2" name="文本框 345"/>
          <p:cNvSpPr txBox="1">
            <a:spLocks noChangeArrowheads="1"/>
          </p:cNvSpPr>
          <p:nvPr/>
        </p:nvSpPr>
        <p:spPr bwMode="auto">
          <a:xfrm>
            <a:off x="7418388" y="4894263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3" name="文本框 345"/>
          <p:cNvSpPr txBox="1">
            <a:spLocks noChangeArrowheads="1"/>
          </p:cNvSpPr>
          <p:nvPr/>
        </p:nvSpPr>
        <p:spPr bwMode="auto">
          <a:xfrm>
            <a:off x="7421563" y="5445125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94" name="图片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950" y="4941888"/>
            <a:ext cx="1841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5" name="图片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25" y="5499100"/>
            <a:ext cx="1841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6" name="Rectangle 25"/>
          <p:cNvSpPr>
            <a:spLocks noChangeArrowheads="1"/>
          </p:cNvSpPr>
          <p:nvPr/>
        </p:nvSpPr>
        <p:spPr bwMode="auto">
          <a:xfrm>
            <a:off x="3890963" y="4756150"/>
            <a:ext cx="214312" cy="488950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97" name="文本框 312"/>
          <p:cNvSpPr txBox="1">
            <a:spLocks noChangeArrowheads="1"/>
          </p:cNvSpPr>
          <p:nvPr/>
        </p:nvSpPr>
        <p:spPr bwMode="auto">
          <a:xfrm>
            <a:off x="4013200" y="4848225"/>
            <a:ext cx="7191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冰箱</a:t>
            </a:r>
            <a:endParaRPr lang="en-US" altLang="zh-CN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8" name="文本框 345"/>
          <p:cNvSpPr txBox="1">
            <a:spLocks noChangeArrowheads="1"/>
          </p:cNvSpPr>
          <p:nvPr/>
        </p:nvSpPr>
        <p:spPr bwMode="auto">
          <a:xfrm>
            <a:off x="3444875" y="4865688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9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900" y="4929188"/>
            <a:ext cx="18256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00" name="文本框 345"/>
          <p:cNvSpPr txBox="1">
            <a:spLocks noChangeArrowheads="1"/>
          </p:cNvSpPr>
          <p:nvPr/>
        </p:nvSpPr>
        <p:spPr bwMode="auto">
          <a:xfrm>
            <a:off x="3449638" y="5534025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0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663" y="5595938"/>
            <a:ext cx="18256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02" name="组合 2055"/>
          <p:cNvGrpSpPr/>
          <p:nvPr/>
        </p:nvGrpSpPr>
        <p:grpSpPr bwMode="auto">
          <a:xfrm rot="-5400000">
            <a:off x="3706813" y="3084512"/>
            <a:ext cx="3009900" cy="644525"/>
            <a:chOff x="5394961" y="1763320"/>
            <a:chExt cx="3525730" cy="1027017"/>
          </a:xfrm>
        </p:grpSpPr>
        <p:sp>
          <p:nvSpPr>
            <p:cNvPr id="2179" name="Rectangle 25"/>
            <p:cNvSpPr>
              <a:spLocks noChangeArrowheads="1"/>
            </p:cNvSpPr>
            <p:nvPr/>
          </p:nvSpPr>
          <p:spPr bwMode="auto">
            <a:xfrm>
              <a:off x="5394961" y="1763320"/>
              <a:ext cx="3102208" cy="1025907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80" name="Rectangle 26"/>
            <p:cNvSpPr>
              <a:spLocks noChangeArrowheads="1"/>
            </p:cNvSpPr>
            <p:nvPr/>
          </p:nvSpPr>
          <p:spPr bwMode="auto">
            <a:xfrm>
              <a:off x="8511327" y="1764429"/>
              <a:ext cx="409364" cy="1025908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2103" name="文本框 215"/>
          <p:cNvSpPr txBox="1">
            <a:spLocks noChangeArrowheads="1"/>
          </p:cNvSpPr>
          <p:nvPr/>
        </p:nvSpPr>
        <p:spPr bwMode="auto">
          <a:xfrm rot="5400000">
            <a:off x="6080125" y="3430588"/>
            <a:ext cx="1557337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吸顶式通风</a:t>
            </a:r>
            <a:endParaRPr lang="en-US" altLang="zh-CN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04" name="Group 15"/>
          <p:cNvGrpSpPr/>
          <p:nvPr/>
        </p:nvGrpSpPr>
        <p:grpSpPr bwMode="auto">
          <a:xfrm rot="-5400000">
            <a:off x="5103813" y="2503488"/>
            <a:ext cx="219075" cy="219075"/>
            <a:chOff x="4991" y="7874"/>
            <a:chExt cx="230" cy="230"/>
          </a:xfrm>
        </p:grpSpPr>
        <p:sp>
          <p:nvSpPr>
            <p:cNvPr id="2173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4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75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6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7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8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05" name="Group 2"/>
          <p:cNvGrpSpPr/>
          <p:nvPr/>
        </p:nvGrpSpPr>
        <p:grpSpPr bwMode="auto">
          <a:xfrm rot="5400000">
            <a:off x="5062538" y="1928813"/>
            <a:ext cx="242887" cy="300037"/>
            <a:chOff x="933" y="6926"/>
            <a:chExt cx="230" cy="285"/>
          </a:xfrm>
        </p:grpSpPr>
        <p:sp>
          <p:nvSpPr>
            <p:cNvPr id="2169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37175 w 756"/>
                <a:gd name="T1" fmla="*/ 0 h 946"/>
                <a:gd name="T2" fmla="*/ 44610 w 756"/>
                <a:gd name="T3" fmla="*/ 7261 h 946"/>
                <a:gd name="T4" fmla="*/ 44610 w 756"/>
                <a:gd name="T5" fmla="*/ 47258 h 946"/>
                <a:gd name="T6" fmla="*/ 37175 w 756"/>
                <a:gd name="T7" fmla="*/ 54519 h 946"/>
                <a:gd name="T8" fmla="*/ 7435 w 756"/>
                <a:gd name="T9" fmla="*/ 54519 h 946"/>
                <a:gd name="T10" fmla="*/ 0 w 756"/>
                <a:gd name="T11" fmla="*/ 47258 h 946"/>
                <a:gd name="T12" fmla="*/ 0 w 756"/>
                <a:gd name="T13" fmla="*/ 7261 h 946"/>
                <a:gd name="T14" fmla="*/ 7435 w 756"/>
                <a:gd name="T15" fmla="*/ 0 h 946"/>
                <a:gd name="T16" fmla="*/ 37175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70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2171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265 w 68"/>
                  <a:gd name="T1" fmla="*/ 36193 h 57"/>
                  <a:gd name="T2" fmla="*/ 15636 w 68"/>
                  <a:gd name="T3" fmla="*/ 29208 h 57"/>
                  <a:gd name="T4" fmla="*/ 6255 w 68"/>
                  <a:gd name="T5" fmla="*/ 30478 h 57"/>
                  <a:gd name="T6" fmla="*/ 8131 w 68"/>
                  <a:gd name="T7" fmla="*/ 22859 h 57"/>
                  <a:gd name="T8" fmla="*/ 0 w 68"/>
                  <a:gd name="T9" fmla="*/ 17779 h 57"/>
                  <a:gd name="T10" fmla="*/ 8131 w 68"/>
                  <a:gd name="T11" fmla="*/ 13334 h 57"/>
                  <a:gd name="T12" fmla="*/ 6255 w 68"/>
                  <a:gd name="T13" fmla="*/ 5080 h 57"/>
                  <a:gd name="T14" fmla="*/ 15636 w 68"/>
                  <a:gd name="T15" fmla="*/ 6350 h 57"/>
                  <a:gd name="T16" fmla="*/ 21265 w 68"/>
                  <a:gd name="T17" fmla="*/ 0 h 57"/>
                  <a:gd name="T18" fmla="*/ 26894 w 68"/>
                  <a:gd name="T19" fmla="*/ 6350 h 57"/>
                  <a:gd name="T20" fmla="*/ 36275 w 68"/>
                  <a:gd name="T21" fmla="*/ 5080 h 57"/>
                  <a:gd name="T22" fmla="*/ 35024 w 68"/>
                  <a:gd name="T23" fmla="*/ 13334 h 57"/>
                  <a:gd name="T24" fmla="*/ 42529 w 68"/>
                  <a:gd name="T25" fmla="*/ 17779 h 57"/>
                  <a:gd name="T26" fmla="*/ 35024 w 68"/>
                  <a:gd name="T27" fmla="*/ 22859 h 57"/>
                  <a:gd name="T28" fmla="*/ 36275 w 68"/>
                  <a:gd name="T29" fmla="*/ 30478 h 57"/>
                  <a:gd name="T30" fmla="*/ 26894 w 68"/>
                  <a:gd name="T31" fmla="*/ 29208 h 57"/>
                  <a:gd name="T32" fmla="*/ 21265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72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265 w 68"/>
                  <a:gd name="T1" fmla="*/ 36193 h 57"/>
                  <a:gd name="T2" fmla="*/ 15636 w 68"/>
                  <a:gd name="T3" fmla="*/ 29208 h 57"/>
                  <a:gd name="T4" fmla="*/ 6255 w 68"/>
                  <a:gd name="T5" fmla="*/ 30478 h 57"/>
                  <a:gd name="T6" fmla="*/ 8131 w 68"/>
                  <a:gd name="T7" fmla="*/ 22859 h 57"/>
                  <a:gd name="T8" fmla="*/ 0 w 68"/>
                  <a:gd name="T9" fmla="*/ 17779 h 57"/>
                  <a:gd name="T10" fmla="*/ 8131 w 68"/>
                  <a:gd name="T11" fmla="*/ 13334 h 57"/>
                  <a:gd name="T12" fmla="*/ 6255 w 68"/>
                  <a:gd name="T13" fmla="*/ 5080 h 57"/>
                  <a:gd name="T14" fmla="*/ 15636 w 68"/>
                  <a:gd name="T15" fmla="*/ 6350 h 57"/>
                  <a:gd name="T16" fmla="*/ 21265 w 68"/>
                  <a:gd name="T17" fmla="*/ 0 h 57"/>
                  <a:gd name="T18" fmla="*/ 26894 w 68"/>
                  <a:gd name="T19" fmla="*/ 6350 h 57"/>
                  <a:gd name="T20" fmla="*/ 36275 w 68"/>
                  <a:gd name="T21" fmla="*/ 5080 h 57"/>
                  <a:gd name="T22" fmla="*/ 35024 w 68"/>
                  <a:gd name="T23" fmla="*/ 13334 h 57"/>
                  <a:gd name="T24" fmla="*/ 42529 w 68"/>
                  <a:gd name="T25" fmla="*/ 17779 h 57"/>
                  <a:gd name="T26" fmla="*/ 35024 w 68"/>
                  <a:gd name="T27" fmla="*/ 22859 h 57"/>
                  <a:gd name="T28" fmla="*/ 36275 w 68"/>
                  <a:gd name="T29" fmla="*/ 30478 h 57"/>
                  <a:gd name="T30" fmla="*/ 26894 w 68"/>
                  <a:gd name="T31" fmla="*/ 29208 h 57"/>
                  <a:gd name="T32" fmla="*/ 21265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106" name="Group 15"/>
          <p:cNvGrpSpPr/>
          <p:nvPr/>
        </p:nvGrpSpPr>
        <p:grpSpPr bwMode="auto">
          <a:xfrm rot="-5400000">
            <a:off x="5105400" y="3332163"/>
            <a:ext cx="219075" cy="219075"/>
            <a:chOff x="4991" y="7874"/>
            <a:chExt cx="230" cy="230"/>
          </a:xfrm>
        </p:grpSpPr>
        <p:sp>
          <p:nvSpPr>
            <p:cNvPr id="2163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4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65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6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7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8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07" name="Group 15"/>
          <p:cNvGrpSpPr/>
          <p:nvPr/>
        </p:nvGrpSpPr>
        <p:grpSpPr bwMode="auto">
          <a:xfrm rot="-5400000">
            <a:off x="5101431" y="4182270"/>
            <a:ext cx="219075" cy="220662"/>
            <a:chOff x="4991" y="7874"/>
            <a:chExt cx="230" cy="230"/>
          </a:xfrm>
        </p:grpSpPr>
        <p:sp>
          <p:nvSpPr>
            <p:cNvPr id="2157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8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9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08" name="Group 7"/>
          <p:cNvGrpSpPr/>
          <p:nvPr/>
        </p:nvGrpSpPr>
        <p:grpSpPr bwMode="auto">
          <a:xfrm>
            <a:off x="5403850" y="2039938"/>
            <a:ext cx="71438" cy="65087"/>
            <a:chOff x="1514" y="8964"/>
            <a:chExt cx="67" cy="62"/>
          </a:xfrm>
        </p:grpSpPr>
        <p:sp>
          <p:nvSpPr>
            <p:cNvPr id="2155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265 w 68"/>
                <a:gd name="T1" fmla="*/ 36193 h 57"/>
                <a:gd name="T2" fmla="*/ 15636 w 68"/>
                <a:gd name="T3" fmla="*/ 29208 h 57"/>
                <a:gd name="T4" fmla="*/ 6255 w 68"/>
                <a:gd name="T5" fmla="*/ 30478 h 57"/>
                <a:gd name="T6" fmla="*/ 8131 w 68"/>
                <a:gd name="T7" fmla="*/ 22859 h 57"/>
                <a:gd name="T8" fmla="*/ 0 w 68"/>
                <a:gd name="T9" fmla="*/ 17779 h 57"/>
                <a:gd name="T10" fmla="*/ 8131 w 68"/>
                <a:gd name="T11" fmla="*/ 13334 h 57"/>
                <a:gd name="T12" fmla="*/ 6255 w 68"/>
                <a:gd name="T13" fmla="*/ 5080 h 57"/>
                <a:gd name="T14" fmla="*/ 15636 w 68"/>
                <a:gd name="T15" fmla="*/ 6350 h 57"/>
                <a:gd name="T16" fmla="*/ 21265 w 68"/>
                <a:gd name="T17" fmla="*/ 0 h 57"/>
                <a:gd name="T18" fmla="*/ 26894 w 68"/>
                <a:gd name="T19" fmla="*/ 6350 h 57"/>
                <a:gd name="T20" fmla="*/ 36275 w 68"/>
                <a:gd name="T21" fmla="*/ 5080 h 57"/>
                <a:gd name="T22" fmla="*/ 35024 w 68"/>
                <a:gd name="T23" fmla="*/ 13334 h 57"/>
                <a:gd name="T24" fmla="*/ 42529 w 68"/>
                <a:gd name="T25" fmla="*/ 17779 h 57"/>
                <a:gd name="T26" fmla="*/ 35024 w 68"/>
                <a:gd name="T27" fmla="*/ 22859 h 57"/>
                <a:gd name="T28" fmla="*/ 36275 w 68"/>
                <a:gd name="T29" fmla="*/ 30478 h 57"/>
                <a:gd name="T30" fmla="*/ 26894 w 68"/>
                <a:gd name="T31" fmla="*/ 29208 h 57"/>
                <a:gd name="T32" fmla="*/ 21265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265 w 68"/>
                <a:gd name="T1" fmla="*/ 36193 h 57"/>
                <a:gd name="T2" fmla="*/ 15636 w 68"/>
                <a:gd name="T3" fmla="*/ 29208 h 57"/>
                <a:gd name="T4" fmla="*/ 6255 w 68"/>
                <a:gd name="T5" fmla="*/ 30478 h 57"/>
                <a:gd name="T6" fmla="*/ 8131 w 68"/>
                <a:gd name="T7" fmla="*/ 22859 h 57"/>
                <a:gd name="T8" fmla="*/ 0 w 68"/>
                <a:gd name="T9" fmla="*/ 17779 h 57"/>
                <a:gd name="T10" fmla="*/ 8131 w 68"/>
                <a:gd name="T11" fmla="*/ 13334 h 57"/>
                <a:gd name="T12" fmla="*/ 6255 w 68"/>
                <a:gd name="T13" fmla="*/ 5080 h 57"/>
                <a:gd name="T14" fmla="*/ 15636 w 68"/>
                <a:gd name="T15" fmla="*/ 6350 h 57"/>
                <a:gd name="T16" fmla="*/ 21265 w 68"/>
                <a:gd name="T17" fmla="*/ 0 h 57"/>
                <a:gd name="T18" fmla="*/ 26894 w 68"/>
                <a:gd name="T19" fmla="*/ 6350 h 57"/>
                <a:gd name="T20" fmla="*/ 36275 w 68"/>
                <a:gd name="T21" fmla="*/ 5080 h 57"/>
                <a:gd name="T22" fmla="*/ 35024 w 68"/>
                <a:gd name="T23" fmla="*/ 13334 h 57"/>
                <a:gd name="T24" fmla="*/ 42529 w 68"/>
                <a:gd name="T25" fmla="*/ 17779 h 57"/>
                <a:gd name="T26" fmla="*/ 35024 w 68"/>
                <a:gd name="T27" fmla="*/ 22859 h 57"/>
                <a:gd name="T28" fmla="*/ 36275 w 68"/>
                <a:gd name="T29" fmla="*/ 30478 h 57"/>
                <a:gd name="T30" fmla="*/ 26894 w 68"/>
                <a:gd name="T31" fmla="*/ 29208 h 57"/>
                <a:gd name="T32" fmla="*/ 21265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109" name="图片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13" y="2886075"/>
            <a:ext cx="1841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0" name="图片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63" y="3759200"/>
            <a:ext cx="1841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1" name="图片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225" y="4619625"/>
            <a:ext cx="18415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12" name="文本框 345"/>
          <p:cNvSpPr txBox="1">
            <a:spLocks noChangeArrowheads="1"/>
          </p:cNvSpPr>
          <p:nvPr/>
        </p:nvSpPr>
        <p:spPr bwMode="auto">
          <a:xfrm>
            <a:off x="5132388" y="2822575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13" name="文本框 345"/>
          <p:cNvSpPr txBox="1">
            <a:spLocks noChangeArrowheads="1"/>
          </p:cNvSpPr>
          <p:nvPr/>
        </p:nvSpPr>
        <p:spPr bwMode="auto">
          <a:xfrm>
            <a:off x="5145088" y="3705225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14" name="文本框 345"/>
          <p:cNvSpPr txBox="1">
            <a:spLocks noChangeArrowheads="1"/>
          </p:cNvSpPr>
          <p:nvPr/>
        </p:nvSpPr>
        <p:spPr bwMode="auto">
          <a:xfrm>
            <a:off x="5135563" y="4560888"/>
            <a:ext cx="552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15" name="组合 2055"/>
          <p:cNvGrpSpPr/>
          <p:nvPr/>
        </p:nvGrpSpPr>
        <p:grpSpPr bwMode="auto">
          <a:xfrm rot="-5400000">
            <a:off x="4902201" y="3086100"/>
            <a:ext cx="2989262" cy="642937"/>
            <a:chOff x="5421727" y="1763320"/>
            <a:chExt cx="3498964" cy="1027017"/>
          </a:xfrm>
        </p:grpSpPr>
        <p:sp>
          <p:nvSpPr>
            <p:cNvPr id="2153" name="Rectangle 25"/>
            <p:cNvSpPr>
              <a:spLocks noChangeArrowheads="1"/>
            </p:cNvSpPr>
            <p:nvPr/>
          </p:nvSpPr>
          <p:spPr bwMode="auto">
            <a:xfrm>
              <a:off x="5421727" y="1763320"/>
              <a:ext cx="3102208" cy="1025907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54" name="Rectangle 26"/>
            <p:cNvSpPr>
              <a:spLocks noChangeArrowheads="1"/>
            </p:cNvSpPr>
            <p:nvPr/>
          </p:nvSpPr>
          <p:spPr bwMode="auto">
            <a:xfrm>
              <a:off x="8511327" y="1764429"/>
              <a:ext cx="409364" cy="1025908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116" name="Group 15"/>
          <p:cNvGrpSpPr/>
          <p:nvPr/>
        </p:nvGrpSpPr>
        <p:grpSpPr bwMode="auto">
          <a:xfrm rot="-5400000">
            <a:off x="6288881" y="2515395"/>
            <a:ext cx="219075" cy="220662"/>
            <a:chOff x="4991" y="7874"/>
            <a:chExt cx="230" cy="230"/>
          </a:xfrm>
        </p:grpSpPr>
        <p:sp>
          <p:nvSpPr>
            <p:cNvPr id="2147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8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49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17" name="Group 2"/>
          <p:cNvGrpSpPr/>
          <p:nvPr/>
        </p:nvGrpSpPr>
        <p:grpSpPr bwMode="auto">
          <a:xfrm rot="5400000">
            <a:off x="6304757" y="1940719"/>
            <a:ext cx="242887" cy="301625"/>
            <a:chOff x="933" y="6926"/>
            <a:chExt cx="230" cy="285"/>
          </a:xfrm>
        </p:grpSpPr>
        <p:sp>
          <p:nvSpPr>
            <p:cNvPr id="2143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37175 w 756"/>
                <a:gd name="T1" fmla="*/ 0 h 946"/>
                <a:gd name="T2" fmla="*/ 44610 w 756"/>
                <a:gd name="T3" fmla="*/ 7261 h 946"/>
                <a:gd name="T4" fmla="*/ 44610 w 756"/>
                <a:gd name="T5" fmla="*/ 47258 h 946"/>
                <a:gd name="T6" fmla="*/ 37175 w 756"/>
                <a:gd name="T7" fmla="*/ 54519 h 946"/>
                <a:gd name="T8" fmla="*/ 7435 w 756"/>
                <a:gd name="T9" fmla="*/ 54519 h 946"/>
                <a:gd name="T10" fmla="*/ 0 w 756"/>
                <a:gd name="T11" fmla="*/ 47258 h 946"/>
                <a:gd name="T12" fmla="*/ 0 w 756"/>
                <a:gd name="T13" fmla="*/ 7261 h 946"/>
                <a:gd name="T14" fmla="*/ 7435 w 756"/>
                <a:gd name="T15" fmla="*/ 0 h 946"/>
                <a:gd name="T16" fmla="*/ 37175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44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2145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265 w 68"/>
                  <a:gd name="T1" fmla="*/ 36193 h 57"/>
                  <a:gd name="T2" fmla="*/ 15636 w 68"/>
                  <a:gd name="T3" fmla="*/ 29208 h 57"/>
                  <a:gd name="T4" fmla="*/ 6255 w 68"/>
                  <a:gd name="T5" fmla="*/ 30478 h 57"/>
                  <a:gd name="T6" fmla="*/ 8131 w 68"/>
                  <a:gd name="T7" fmla="*/ 22859 h 57"/>
                  <a:gd name="T8" fmla="*/ 0 w 68"/>
                  <a:gd name="T9" fmla="*/ 17779 h 57"/>
                  <a:gd name="T10" fmla="*/ 8131 w 68"/>
                  <a:gd name="T11" fmla="*/ 13334 h 57"/>
                  <a:gd name="T12" fmla="*/ 6255 w 68"/>
                  <a:gd name="T13" fmla="*/ 5080 h 57"/>
                  <a:gd name="T14" fmla="*/ 15636 w 68"/>
                  <a:gd name="T15" fmla="*/ 6350 h 57"/>
                  <a:gd name="T16" fmla="*/ 21265 w 68"/>
                  <a:gd name="T17" fmla="*/ 0 h 57"/>
                  <a:gd name="T18" fmla="*/ 26894 w 68"/>
                  <a:gd name="T19" fmla="*/ 6350 h 57"/>
                  <a:gd name="T20" fmla="*/ 36275 w 68"/>
                  <a:gd name="T21" fmla="*/ 5080 h 57"/>
                  <a:gd name="T22" fmla="*/ 35024 w 68"/>
                  <a:gd name="T23" fmla="*/ 13334 h 57"/>
                  <a:gd name="T24" fmla="*/ 42529 w 68"/>
                  <a:gd name="T25" fmla="*/ 17779 h 57"/>
                  <a:gd name="T26" fmla="*/ 35024 w 68"/>
                  <a:gd name="T27" fmla="*/ 22859 h 57"/>
                  <a:gd name="T28" fmla="*/ 36275 w 68"/>
                  <a:gd name="T29" fmla="*/ 30478 h 57"/>
                  <a:gd name="T30" fmla="*/ 26894 w 68"/>
                  <a:gd name="T31" fmla="*/ 29208 h 57"/>
                  <a:gd name="T32" fmla="*/ 21265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46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265 w 68"/>
                  <a:gd name="T1" fmla="*/ 36193 h 57"/>
                  <a:gd name="T2" fmla="*/ 15636 w 68"/>
                  <a:gd name="T3" fmla="*/ 29208 h 57"/>
                  <a:gd name="T4" fmla="*/ 6255 w 68"/>
                  <a:gd name="T5" fmla="*/ 30478 h 57"/>
                  <a:gd name="T6" fmla="*/ 8131 w 68"/>
                  <a:gd name="T7" fmla="*/ 22859 h 57"/>
                  <a:gd name="T8" fmla="*/ 0 w 68"/>
                  <a:gd name="T9" fmla="*/ 17779 h 57"/>
                  <a:gd name="T10" fmla="*/ 8131 w 68"/>
                  <a:gd name="T11" fmla="*/ 13334 h 57"/>
                  <a:gd name="T12" fmla="*/ 6255 w 68"/>
                  <a:gd name="T13" fmla="*/ 5080 h 57"/>
                  <a:gd name="T14" fmla="*/ 15636 w 68"/>
                  <a:gd name="T15" fmla="*/ 6350 h 57"/>
                  <a:gd name="T16" fmla="*/ 21265 w 68"/>
                  <a:gd name="T17" fmla="*/ 0 h 57"/>
                  <a:gd name="T18" fmla="*/ 26894 w 68"/>
                  <a:gd name="T19" fmla="*/ 6350 h 57"/>
                  <a:gd name="T20" fmla="*/ 36275 w 68"/>
                  <a:gd name="T21" fmla="*/ 5080 h 57"/>
                  <a:gd name="T22" fmla="*/ 35024 w 68"/>
                  <a:gd name="T23" fmla="*/ 13334 h 57"/>
                  <a:gd name="T24" fmla="*/ 42529 w 68"/>
                  <a:gd name="T25" fmla="*/ 17779 h 57"/>
                  <a:gd name="T26" fmla="*/ 35024 w 68"/>
                  <a:gd name="T27" fmla="*/ 22859 h 57"/>
                  <a:gd name="T28" fmla="*/ 36275 w 68"/>
                  <a:gd name="T29" fmla="*/ 30478 h 57"/>
                  <a:gd name="T30" fmla="*/ 26894 w 68"/>
                  <a:gd name="T31" fmla="*/ 29208 h 57"/>
                  <a:gd name="T32" fmla="*/ 21265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118" name="Group 15"/>
          <p:cNvGrpSpPr/>
          <p:nvPr/>
        </p:nvGrpSpPr>
        <p:grpSpPr bwMode="auto">
          <a:xfrm rot="-5400000">
            <a:off x="6290469" y="3344069"/>
            <a:ext cx="219075" cy="220663"/>
            <a:chOff x="4991" y="7874"/>
            <a:chExt cx="230" cy="230"/>
          </a:xfrm>
        </p:grpSpPr>
        <p:sp>
          <p:nvSpPr>
            <p:cNvPr id="2137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8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9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19" name="Group 15"/>
          <p:cNvGrpSpPr/>
          <p:nvPr/>
        </p:nvGrpSpPr>
        <p:grpSpPr bwMode="auto">
          <a:xfrm rot="-5400000">
            <a:off x="6286500" y="4195763"/>
            <a:ext cx="219075" cy="219075"/>
            <a:chOff x="4991" y="7874"/>
            <a:chExt cx="230" cy="230"/>
          </a:xfrm>
        </p:grpSpPr>
        <p:sp>
          <p:nvSpPr>
            <p:cNvPr id="2131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2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133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20" name="Group 7"/>
          <p:cNvGrpSpPr/>
          <p:nvPr/>
        </p:nvGrpSpPr>
        <p:grpSpPr bwMode="auto">
          <a:xfrm>
            <a:off x="6127750" y="2057400"/>
            <a:ext cx="71438" cy="66675"/>
            <a:chOff x="1514" y="8964"/>
            <a:chExt cx="67" cy="62"/>
          </a:xfrm>
        </p:grpSpPr>
        <p:sp>
          <p:nvSpPr>
            <p:cNvPr id="2129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265 w 68"/>
                <a:gd name="T1" fmla="*/ 36193 h 57"/>
                <a:gd name="T2" fmla="*/ 15636 w 68"/>
                <a:gd name="T3" fmla="*/ 29208 h 57"/>
                <a:gd name="T4" fmla="*/ 6255 w 68"/>
                <a:gd name="T5" fmla="*/ 30478 h 57"/>
                <a:gd name="T6" fmla="*/ 8131 w 68"/>
                <a:gd name="T7" fmla="*/ 22859 h 57"/>
                <a:gd name="T8" fmla="*/ 0 w 68"/>
                <a:gd name="T9" fmla="*/ 17779 h 57"/>
                <a:gd name="T10" fmla="*/ 8131 w 68"/>
                <a:gd name="T11" fmla="*/ 13334 h 57"/>
                <a:gd name="T12" fmla="*/ 6255 w 68"/>
                <a:gd name="T13" fmla="*/ 5080 h 57"/>
                <a:gd name="T14" fmla="*/ 15636 w 68"/>
                <a:gd name="T15" fmla="*/ 6350 h 57"/>
                <a:gd name="T16" fmla="*/ 21265 w 68"/>
                <a:gd name="T17" fmla="*/ 0 h 57"/>
                <a:gd name="T18" fmla="*/ 26894 w 68"/>
                <a:gd name="T19" fmla="*/ 6350 h 57"/>
                <a:gd name="T20" fmla="*/ 36275 w 68"/>
                <a:gd name="T21" fmla="*/ 5080 h 57"/>
                <a:gd name="T22" fmla="*/ 35024 w 68"/>
                <a:gd name="T23" fmla="*/ 13334 h 57"/>
                <a:gd name="T24" fmla="*/ 42529 w 68"/>
                <a:gd name="T25" fmla="*/ 17779 h 57"/>
                <a:gd name="T26" fmla="*/ 35024 w 68"/>
                <a:gd name="T27" fmla="*/ 22859 h 57"/>
                <a:gd name="T28" fmla="*/ 36275 w 68"/>
                <a:gd name="T29" fmla="*/ 30478 h 57"/>
                <a:gd name="T30" fmla="*/ 26894 w 68"/>
                <a:gd name="T31" fmla="*/ 29208 h 57"/>
                <a:gd name="T32" fmla="*/ 21265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265 w 68"/>
                <a:gd name="T1" fmla="*/ 36193 h 57"/>
                <a:gd name="T2" fmla="*/ 15636 w 68"/>
                <a:gd name="T3" fmla="*/ 29208 h 57"/>
                <a:gd name="T4" fmla="*/ 6255 w 68"/>
                <a:gd name="T5" fmla="*/ 30478 h 57"/>
                <a:gd name="T6" fmla="*/ 8131 w 68"/>
                <a:gd name="T7" fmla="*/ 22859 h 57"/>
                <a:gd name="T8" fmla="*/ 0 w 68"/>
                <a:gd name="T9" fmla="*/ 17779 h 57"/>
                <a:gd name="T10" fmla="*/ 8131 w 68"/>
                <a:gd name="T11" fmla="*/ 13334 h 57"/>
                <a:gd name="T12" fmla="*/ 6255 w 68"/>
                <a:gd name="T13" fmla="*/ 5080 h 57"/>
                <a:gd name="T14" fmla="*/ 15636 w 68"/>
                <a:gd name="T15" fmla="*/ 6350 h 57"/>
                <a:gd name="T16" fmla="*/ 21265 w 68"/>
                <a:gd name="T17" fmla="*/ 0 h 57"/>
                <a:gd name="T18" fmla="*/ 26894 w 68"/>
                <a:gd name="T19" fmla="*/ 6350 h 57"/>
                <a:gd name="T20" fmla="*/ 36275 w 68"/>
                <a:gd name="T21" fmla="*/ 5080 h 57"/>
                <a:gd name="T22" fmla="*/ 35024 w 68"/>
                <a:gd name="T23" fmla="*/ 13334 h 57"/>
                <a:gd name="T24" fmla="*/ 42529 w 68"/>
                <a:gd name="T25" fmla="*/ 17779 h 57"/>
                <a:gd name="T26" fmla="*/ 35024 w 68"/>
                <a:gd name="T27" fmla="*/ 22859 h 57"/>
                <a:gd name="T28" fmla="*/ 36275 w 68"/>
                <a:gd name="T29" fmla="*/ 30478 h 57"/>
                <a:gd name="T30" fmla="*/ 26894 w 68"/>
                <a:gd name="T31" fmla="*/ 29208 h 57"/>
                <a:gd name="T32" fmla="*/ 21265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12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725" y="2865438"/>
            <a:ext cx="18256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22" name="文本框 345"/>
          <p:cNvSpPr txBox="1">
            <a:spLocks noChangeArrowheads="1"/>
          </p:cNvSpPr>
          <p:nvPr/>
        </p:nvSpPr>
        <p:spPr bwMode="auto">
          <a:xfrm>
            <a:off x="5965825" y="2835275"/>
            <a:ext cx="412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2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724275"/>
            <a:ext cx="18415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24" name="文本框 345"/>
          <p:cNvSpPr txBox="1">
            <a:spLocks noChangeArrowheads="1"/>
          </p:cNvSpPr>
          <p:nvPr/>
        </p:nvSpPr>
        <p:spPr bwMode="auto">
          <a:xfrm>
            <a:off x="5947667" y="3694114"/>
            <a:ext cx="4229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2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550" y="4610100"/>
            <a:ext cx="18256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26" name="文本框 345"/>
          <p:cNvSpPr txBox="1">
            <a:spLocks noChangeArrowheads="1"/>
          </p:cNvSpPr>
          <p:nvPr/>
        </p:nvSpPr>
        <p:spPr bwMode="auto">
          <a:xfrm>
            <a:off x="5916612" y="4578351"/>
            <a:ext cx="45720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27" name="Rectangle 25"/>
          <p:cNvSpPr>
            <a:spLocks noChangeArrowheads="1"/>
          </p:cNvSpPr>
          <p:nvPr/>
        </p:nvSpPr>
        <p:spPr bwMode="auto">
          <a:xfrm rot="-5400000">
            <a:off x="3658394" y="5518944"/>
            <a:ext cx="682625" cy="217487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28" name="文本框 312"/>
          <p:cNvSpPr txBox="1">
            <a:spLocks noChangeArrowheads="1"/>
          </p:cNvSpPr>
          <p:nvPr/>
        </p:nvSpPr>
        <p:spPr bwMode="auto">
          <a:xfrm>
            <a:off x="4041775" y="5494338"/>
            <a:ext cx="717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algn="ctr" eaLnBrk="1" hangingPunct="1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药品柜</a:t>
            </a:r>
            <a:endParaRPr lang="en-US" altLang="zh-CN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>
            <a:off x="7884558" y="4114548"/>
            <a:ext cx="58189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323263" y="3939454"/>
            <a:ext cx="1906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电磁炉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(2200W)</a:t>
            </a:r>
            <a:endParaRPr lang="en-US" altLang="zh-CN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92661" y="5214212"/>
            <a:ext cx="1906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实验台面上摆放生物显微镜</a:t>
            </a:r>
            <a:r>
              <a:rPr lang="en-US" altLang="zh-CN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40</a:t>
            </a:r>
            <a:r>
              <a:rPr lang="zh-CN" altLang="en-US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台</a:t>
            </a:r>
            <a:r>
              <a:rPr lang="en-US" altLang="zh-CN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(40*100=4000W)</a:t>
            </a:r>
            <a:endParaRPr lang="en-US" altLang="zh-CN" sz="1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5226866" y="4919988"/>
            <a:ext cx="0" cy="3526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6416040" y="4889067"/>
            <a:ext cx="0" cy="3526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615440" y="5725609"/>
            <a:ext cx="2381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中央实验台，每个实验台上安装</a:t>
            </a:r>
            <a:r>
              <a:rPr lang="en-US" altLang="zh-CN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个排插，同时能插</a:t>
            </a:r>
            <a:r>
              <a:rPr lang="en-US" altLang="zh-CN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1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台显微镜</a:t>
            </a:r>
            <a:endParaRPr lang="zh-CN" altLang="en-US" sz="1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2446" y="-313718"/>
            <a:ext cx="15607066" cy="1103201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85845" y="629246"/>
            <a:ext cx="3620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马业大楼三层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0730" y="3539600"/>
            <a:ext cx="1321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计算机房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71857" y="3764317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120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57355" y="4016770"/>
            <a:ext cx="1354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dirty="0"/>
              <a:t>畜牧</a:t>
            </a:r>
            <a:endParaRPr lang="en-US" altLang="zh-CN" dirty="0"/>
          </a:p>
        </p:txBody>
      </p:sp>
      <p:sp>
        <p:nvSpPr>
          <p:cNvPr id="10" name="文本框 9"/>
          <p:cNvSpPr txBox="1"/>
          <p:nvPr/>
        </p:nvSpPr>
        <p:spPr>
          <a:xfrm>
            <a:off x="8359490" y="3577700"/>
            <a:ext cx="132162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繁育实验室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82057" y="3802417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110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67555" y="4054870"/>
            <a:ext cx="1354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dirty="0"/>
              <a:t>畜牧</a:t>
            </a:r>
            <a:endParaRPr lang="en-US" altLang="zh-CN" dirty="0"/>
          </a:p>
        </p:txBody>
      </p:sp>
      <p:sp>
        <p:nvSpPr>
          <p:cNvPr id="13" name="文本框 12"/>
          <p:cNvSpPr txBox="1"/>
          <p:nvPr/>
        </p:nvSpPr>
        <p:spPr>
          <a:xfrm>
            <a:off x="10306050" y="3604260"/>
            <a:ext cx="165354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分子遗传育种实验室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860437" y="3829087"/>
            <a:ext cx="794479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75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445935" y="4081540"/>
            <a:ext cx="1354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dirty="0"/>
              <a:t>畜牧</a:t>
            </a:r>
            <a:endParaRPr lang="en-US" altLang="zh-CN" dirty="0"/>
          </a:p>
        </p:txBody>
      </p:sp>
      <p:sp>
        <p:nvSpPr>
          <p:cNvPr id="16" name="文本框 15"/>
          <p:cNvSpPr txBox="1"/>
          <p:nvPr/>
        </p:nvSpPr>
        <p:spPr>
          <a:xfrm>
            <a:off x="6094916" y="2088405"/>
            <a:ext cx="1974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畜牧兽医虚拟仿真实训室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92297" y="2313122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120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77795" y="2565575"/>
            <a:ext cx="1354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dirty="0"/>
              <a:t>畜牧</a:t>
            </a:r>
            <a:endParaRPr lang="en-US" altLang="zh-CN" dirty="0"/>
          </a:p>
        </p:txBody>
      </p:sp>
      <p:sp>
        <p:nvSpPr>
          <p:cNvPr id="19" name="文本框 18"/>
          <p:cNvSpPr txBox="1"/>
          <p:nvPr/>
        </p:nvSpPr>
        <p:spPr>
          <a:xfrm>
            <a:off x="8110406" y="2103645"/>
            <a:ext cx="1974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马虚拟仿真实训室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13477" y="2328362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110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98975" y="2580815"/>
            <a:ext cx="1354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dirty="0"/>
              <a:t>畜牧</a:t>
            </a:r>
            <a:endParaRPr lang="en-US" altLang="zh-CN" dirty="0"/>
          </a:p>
        </p:txBody>
      </p:sp>
      <p:sp>
        <p:nvSpPr>
          <p:cNvPr id="22" name="文本框 21"/>
          <p:cNvSpPr txBox="1"/>
          <p:nvPr/>
        </p:nvSpPr>
        <p:spPr>
          <a:xfrm>
            <a:off x="6435238" y="3594385"/>
            <a:ext cx="1974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智慧牧业实训室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758299" y="3819102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120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43797" y="4071555"/>
            <a:ext cx="1354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dirty="0"/>
              <a:t>畜牧</a:t>
            </a:r>
            <a:endParaRPr lang="en-US" altLang="zh-CN" dirty="0"/>
          </a:p>
        </p:txBody>
      </p:sp>
      <p:sp>
        <p:nvSpPr>
          <p:cNvPr id="25" name="文本框 24"/>
          <p:cNvSpPr txBox="1"/>
          <p:nvPr/>
        </p:nvSpPr>
        <p:spPr>
          <a:xfrm>
            <a:off x="5103495" y="2089785"/>
            <a:ext cx="5473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预留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46723" y="2320779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75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732221" y="2561802"/>
            <a:ext cx="1354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dirty="0"/>
              <a:t>畜牧</a:t>
            </a:r>
            <a:endParaRPr lang="en-US" altLang="zh-CN" dirty="0"/>
          </a:p>
        </p:txBody>
      </p:sp>
      <p:sp>
        <p:nvSpPr>
          <p:cNvPr id="28" name="文本框 27"/>
          <p:cNvSpPr txBox="1"/>
          <p:nvPr/>
        </p:nvSpPr>
        <p:spPr>
          <a:xfrm>
            <a:off x="11002010" y="2123440"/>
            <a:ext cx="12928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胚胎工程实验室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229174" y="2347901"/>
            <a:ext cx="7944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75 m</a:t>
            </a:r>
            <a:r>
              <a:rPr lang="en-US" altLang="zh-CN" sz="12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zh-CN" altLang="en-US" sz="1200" baseline="30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814672" y="2588924"/>
            <a:ext cx="1354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dirty="0"/>
              <a:t>畜牧</a:t>
            </a:r>
            <a:endParaRPr lang="en-US" altLang="zh-CN" dirty="0"/>
          </a:p>
        </p:txBody>
      </p:sp>
      <p:sp>
        <p:nvSpPr>
          <p:cNvPr id="31" name="文本框 30"/>
          <p:cNvSpPr txBox="1"/>
          <p:nvPr/>
        </p:nvSpPr>
        <p:spPr>
          <a:xfrm>
            <a:off x="9267274" y="3447543"/>
            <a:ext cx="1354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dirty="0"/>
              <a:t>细胞间</a:t>
            </a:r>
            <a:endParaRPr lang="en-US" altLang="zh-CN" dirty="0"/>
          </a:p>
        </p:txBody>
      </p:sp>
      <p:sp>
        <p:nvSpPr>
          <p:cNvPr id="32" name="文本框 31"/>
          <p:cNvSpPr txBox="1"/>
          <p:nvPr/>
        </p:nvSpPr>
        <p:spPr>
          <a:xfrm>
            <a:off x="9287377" y="4011939"/>
            <a:ext cx="13543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ctr"/>
            <a:r>
              <a:rPr lang="zh-CN" altLang="en-US" dirty="0"/>
              <a:t>缓冲区</a:t>
            </a:r>
            <a:endParaRPr lang="en-US" altLang="zh-CN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11966713" cy="599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动物生理生化实验室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（郭园）</a:t>
            </a:r>
            <a:endParaRPr kumimoji="0" lang="zh-CN" altLang="zh-CN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环氧树脂自流坪地面（防水、防酸、防化学腐蚀），双开门。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准备室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个（约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7m</a:t>
            </a:r>
            <a:r>
              <a:rPr kumimoji="0" lang="en-US" altLang="zh-CN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中央学生实验台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约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1300mm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×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3500mm)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，高度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800mm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试验台两侧设置水池（上下水点）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个，地漏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个（试验台水池下水点以外）。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安装落地式通风柜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投影设备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套，投影屏幕位于黑板南侧。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主要仪器设备包括：冰箱（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个、干燥箱（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个、水浴锅（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个、离心机（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台、凝 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Calibri" panose="020F050202020403020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   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胶成像仪（配电脑）（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台、分光光度计（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台、电子天平（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台、电泳槽及电泳仪（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套、快速旋涡振荡器（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个，电炉（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台。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220V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，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16A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电源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个；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10A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电源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27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个；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380V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电源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个；数据点位（网线接口）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个。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        注：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）所有实验台电源插座，高度均在台面以上。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                 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）靠近外窗的两侧墙面距离屋顶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20-30cm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处各设（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16A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）空调电源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个。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. 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总功率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11000W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766256" y="1187397"/>
            <a:ext cx="242967" cy="301067"/>
            <a:chOff x="933" y="6926"/>
            <a:chExt cx="230" cy="285"/>
          </a:xfrm>
        </p:grpSpPr>
        <p:sp>
          <p:nvSpPr>
            <p:cNvPr id="5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7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Group 7"/>
          <p:cNvGrpSpPr/>
          <p:nvPr/>
        </p:nvGrpSpPr>
        <p:grpSpPr bwMode="auto">
          <a:xfrm>
            <a:off x="839228" y="1780305"/>
            <a:ext cx="71305" cy="66023"/>
            <a:chOff x="1514" y="8964"/>
            <a:chExt cx="67" cy="62"/>
          </a:xfrm>
        </p:grpSpPr>
        <p:sp>
          <p:nvSpPr>
            <p:cNvPr id="10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05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94" y="21201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93" y="2547319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12"/>
          <p:cNvGrpSpPr/>
          <p:nvPr/>
        </p:nvGrpSpPr>
        <p:grpSpPr bwMode="auto">
          <a:xfrm>
            <a:off x="774789" y="2944947"/>
            <a:ext cx="182226" cy="179584"/>
            <a:chOff x="1808" y="10942"/>
            <a:chExt cx="173" cy="170"/>
          </a:xfrm>
        </p:grpSpPr>
        <p:sp>
          <p:nvSpPr>
            <p:cNvPr id="13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Group 15"/>
          <p:cNvGrpSpPr/>
          <p:nvPr/>
        </p:nvGrpSpPr>
        <p:grpSpPr bwMode="auto">
          <a:xfrm>
            <a:off x="740013" y="3400289"/>
            <a:ext cx="242967" cy="242967"/>
            <a:chOff x="4991" y="7874"/>
            <a:chExt cx="230" cy="230"/>
          </a:xfrm>
        </p:grpSpPr>
        <p:sp>
          <p:nvSpPr>
            <p:cNvPr id="16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テキスト ボックス 24"/>
          <p:cNvSpPr txBox="1">
            <a:spLocks noChangeArrowheads="1"/>
          </p:cNvSpPr>
          <p:nvPr/>
        </p:nvSpPr>
        <p:spPr bwMode="auto">
          <a:xfrm>
            <a:off x="1182629" y="328182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通风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テキスト ボックス 24"/>
          <p:cNvSpPr txBox="1">
            <a:spLocks noChangeArrowheads="1"/>
          </p:cNvSpPr>
          <p:nvPr/>
        </p:nvSpPr>
        <p:spPr bwMode="auto">
          <a:xfrm>
            <a:off x="1227599" y="2815988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网线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テキスト ボックス 24"/>
          <p:cNvSpPr txBox="1">
            <a:spLocks noChangeArrowheads="1"/>
          </p:cNvSpPr>
          <p:nvPr/>
        </p:nvSpPr>
        <p:spPr bwMode="auto">
          <a:xfrm>
            <a:off x="1212605" y="2377994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380v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テキスト ボックス 24"/>
          <p:cNvSpPr txBox="1">
            <a:spLocks noChangeArrowheads="1"/>
          </p:cNvSpPr>
          <p:nvPr/>
        </p:nvSpPr>
        <p:spPr bwMode="auto">
          <a:xfrm>
            <a:off x="1212605" y="194502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220v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テキスト ボックス 24"/>
          <p:cNvSpPr txBox="1">
            <a:spLocks noChangeArrowheads="1"/>
          </p:cNvSpPr>
          <p:nvPr/>
        </p:nvSpPr>
        <p:spPr bwMode="auto">
          <a:xfrm>
            <a:off x="1212606" y="1528988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地漏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テキスト ボックス 24"/>
          <p:cNvSpPr txBox="1">
            <a:spLocks noChangeArrowheads="1"/>
          </p:cNvSpPr>
          <p:nvPr/>
        </p:nvSpPr>
        <p:spPr bwMode="auto">
          <a:xfrm>
            <a:off x="1212607" y="110838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水池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76451" y="276700"/>
            <a:ext cx="5124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生理生化实验室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(100m</a:t>
            </a:r>
            <a:r>
              <a:rPr lang="en-US" altLang="zh-CN" sz="28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9788" y="0"/>
            <a:ext cx="4287099" cy="6702846"/>
          </a:xfrm>
          <a:prstGeom prst="rect">
            <a:avLst/>
          </a:prstGeom>
        </p:spPr>
      </p:pic>
      <p:pic>
        <p:nvPicPr>
          <p:cNvPr id="143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350626" y="25497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4" name="文本框 324"/>
          <p:cNvSpPr txBox="1"/>
          <p:nvPr/>
        </p:nvSpPr>
        <p:spPr>
          <a:xfrm>
            <a:off x="6879507" y="2123973"/>
            <a:ext cx="5534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63" name="直接连接符 362"/>
          <p:cNvCxnSpPr/>
          <p:nvPr/>
        </p:nvCxnSpPr>
        <p:spPr>
          <a:xfrm rot="5400000">
            <a:off x="6676848" y="629817"/>
            <a:ext cx="810968" cy="794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64" name="图片 3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6760537" y="962413"/>
            <a:ext cx="328339" cy="351792"/>
          </a:xfrm>
          <a:prstGeom prst="rect">
            <a:avLst/>
          </a:prstGeom>
        </p:spPr>
      </p:pic>
      <p:cxnSp>
        <p:nvCxnSpPr>
          <p:cNvPr id="365" name="直接连接符 364"/>
          <p:cNvCxnSpPr/>
          <p:nvPr/>
        </p:nvCxnSpPr>
        <p:spPr>
          <a:xfrm rot="10800000" flipV="1">
            <a:off x="7119258" y="1259630"/>
            <a:ext cx="1595537" cy="18663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9" name="直接连接符 368"/>
          <p:cNvCxnSpPr/>
          <p:nvPr/>
        </p:nvCxnSpPr>
        <p:spPr>
          <a:xfrm rot="5400000">
            <a:off x="8280158" y="1007707"/>
            <a:ext cx="798526" cy="390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2" name="Rectangle 25"/>
          <p:cNvSpPr>
            <a:spLocks noChangeArrowheads="1"/>
          </p:cNvSpPr>
          <p:nvPr/>
        </p:nvSpPr>
        <p:spPr bwMode="auto">
          <a:xfrm rot="5400000">
            <a:off x="8910418" y="5374750"/>
            <a:ext cx="887411" cy="308284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73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339952" y="523288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4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338141" y="5572264"/>
            <a:ext cx="218512" cy="18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5" name="文本框 192"/>
          <p:cNvSpPr txBox="1"/>
          <p:nvPr/>
        </p:nvSpPr>
        <p:spPr>
          <a:xfrm>
            <a:off x="8282311" y="5771958"/>
            <a:ext cx="11042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>
                <a:latin typeface="宋体" panose="02010600030101010101" pitchFamily="2" charset="-122"/>
                <a:ea typeface="宋体" panose="02010600030101010101" pitchFamily="2" charset="-122"/>
              </a:rPr>
              <a:t>落地通风柜</a:t>
            </a:r>
            <a:endParaRPr lang="en-US" altLang="zh-CN" sz="1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7" name="文本框 344"/>
          <p:cNvSpPr txBox="1"/>
          <p:nvPr/>
        </p:nvSpPr>
        <p:spPr>
          <a:xfrm>
            <a:off x="9009825" y="5513553"/>
            <a:ext cx="5160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0" name="文本框 344"/>
          <p:cNvSpPr txBox="1"/>
          <p:nvPr/>
        </p:nvSpPr>
        <p:spPr>
          <a:xfrm>
            <a:off x="8984941" y="5190091"/>
            <a:ext cx="5160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3" name="Group 15"/>
          <p:cNvGrpSpPr/>
          <p:nvPr/>
        </p:nvGrpSpPr>
        <p:grpSpPr bwMode="auto">
          <a:xfrm>
            <a:off x="9364610" y="5803642"/>
            <a:ext cx="133953" cy="121298"/>
            <a:chOff x="4991" y="7874"/>
            <a:chExt cx="230" cy="230"/>
          </a:xfrm>
        </p:grpSpPr>
        <p:sp>
          <p:nvSpPr>
            <p:cNvPr id="382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88" name="Rectangle 25"/>
          <p:cNvSpPr>
            <a:spLocks noChangeArrowheads="1"/>
          </p:cNvSpPr>
          <p:nvPr/>
        </p:nvSpPr>
        <p:spPr bwMode="auto">
          <a:xfrm>
            <a:off x="7063274" y="241727"/>
            <a:ext cx="1642188" cy="346101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9" name="文本框 126"/>
          <p:cNvSpPr txBox="1"/>
          <p:nvPr/>
        </p:nvSpPr>
        <p:spPr>
          <a:xfrm>
            <a:off x="8533129" y="997205"/>
            <a:ext cx="9907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落地隔断</a:t>
            </a:r>
            <a:endParaRPr lang="en-US" altLang="zh-CN" sz="1100" b="1" dirty="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0" name="文本框 117"/>
          <p:cNvSpPr txBox="1"/>
          <p:nvPr/>
        </p:nvSpPr>
        <p:spPr>
          <a:xfrm>
            <a:off x="7491964" y="564644"/>
            <a:ext cx="8122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en-US" altLang="zh-CN" sz="1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4" name="Group 2"/>
          <p:cNvGrpSpPr/>
          <p:nvPr/>
        </p:nvGrpSpPr>
        <p:grpSpPr bwMode="auto">
          <a:xfrm>
            <a:off x="7127317" y="296358"/>
            <a:ext cx="145397" cy="180165"/>
            <a:chOff x="933" y="6926"/>
            <a:chExt cx="230" cy="285"/>
          </a:xfrm>
        </p:grpSpPr>
        <p:sp>
          <p:nvSpPr>
            <p:cNvPr id="392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5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394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39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76249" y="24875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8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3051" y="273760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1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38920" y="342514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2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62428" y="1224497"/>
            <a:ext cx="188121" cy="1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4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7203232" y="1107089"/>
            <a:ext cx="155398" cy="133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5611442" y="2213542"/>
            <a:ext cx="188121" cy="1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" name="文本框 128"/>
          <p:cNvSpPr txBox="1"/>
          <p:nvPr/>
        </p:nvSpPr>
        <p:spPr>
          <a:xfrm>
            <a:off x="7739854" y="1067022"/>
            <a:ext cx="6856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>
                <a:latin typeface="宋体" panose="02010600030101010101" pitchFamily="2" charset="-122"/>
                <a:ea typeface="宋体" panose="02010600030101010101" pitchFamily="2" charset="-122"/>
              </a:rPr>
              <a:t>药品柜</a:t>
            </a:r>
            <a:endParaRPr lang="en-US" altLang="zh-CN" sz="1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1" name="Rectangle 25"/>
          <p:cNvSpPr>
            <a:spLocks noChangeArrowheads="1"/>
          </p:cNvSpPr>
          <p:nvPr/>
        </p:nvSpPr>
        <p:spPr bwMode="auto">
          <a:xfrm>
            <a:off x="7399177" y="1062821"/>
            <a:ext cx="1296954" cy="234134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2" name="Rectangle 25"/>
          <p:cNvSpPr>
            <a:spLocks noChangeArrowheads="1"/>
          </p:cNvSpPr>
          <p:nvPr/>
        </p:nvSpPr>
        <p:spPr bwMode="auto">
          <a:xfrm rot="5400000">
            <a:off x="9162848" y="4662014"/>
            <a:ext cx="426096" cy="308284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" name="Group 12"/>
          <p:cNvGrpSpPr/>
          <p:nvPr/>
        </p:nvGrpSpPr>
        <p:grpSpPr bwMode="auto">
          <a:xfrm>
            <a:off x="5601826" y="2425542"/>
            <a:ext cx="182226" cy="179584"/>
            <a:chOff x="1808" y="10942"/>
            <a:chExt cx="173" cy="170"/>
          </a:xfrm>
        </p:grpSpPr>
        <p:sp>
          <p:nvSpPr>
            <p:cNvPr id="417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21" name="文本框 130"/>
          <p:cNvSpPr txBox="1"/>
          <p:nvPr/>
        </p:nvSpPr>
        <p:spPr>
          <a:xfrm rot="5400000">
            <a:off x="5165281" y="770503"/>
            <a:ext cx="5487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>
                <a:latin typeface="宋体" panose="02010600030101010101" pitchFamily="2" charset="-122"/>
                <a:ea typeface="宋体" panose="02010600030101010101" pitchFamily="2" charset="-122"/>
              </a:rPr>
              <a:t>衣柜</a:t>
            </a:r>
            <a:endParaRPr lang="en-US" altLang="zh-CN" sz="1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2" name="Rectangle 25"/>
          <p:cNvSpPr>
            <a:spLocks noChangeArrowheads="1"/>
          </p:cNvSpPr>
          <p:nvPr/>
        </p:nvSpPr>
        <p:spPr bwMode="auto">
          <a:xfrm rot="5400000">
            <a:off x="5128914" y="796038"/>
            <a:ext cx="612709" cy="221196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grpSp>
        <p:nvGrpSpPr>
          <p:cNvPr id="37" name="Group 2"/>
          <p:cNvGrpSpPr/>
          <p:nvPr/>
        </p:nvGrpSpPr>
        <p:grpSpPr bwMode="auto">
          <a:xfrm>
            <a:off x="6624735" y="270589"/>
            <a:ext cx="83976" cy="186612"/>
            <a:chOff x="933" y="6926"/>
            <a:chExt cx="230" cy="285"/>
          </a:xfrm>
        </p:grpSpPr>
        <p:sp>
          <p:nvSpPr>
            <p:cNvPr id="424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8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426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29" name="Rectangle 25"/>
          <p:cNvSpPr>
            <a:spLocks noChangeArrowheads="1"/>
          </p:cNvSpPr>
          <p:nvPr/>
        </p:nvSpPr>
        <p:spPr bwMode="auto">
          <a:xfrm>
            <a:off x="6761770" y="254853"/>
            <a:ext cx="239300" cy="298763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9" name="Group 7"/>
          <p:cNvGrpSpPr/>
          <p:nvPr/>
        </p:nvGrpSpPr>
        <p:grpSpPr bwMode="auto">
          <a:xfrm>
            <a:off x="6617987" y="533113"/>
            <a:ext cx="71305" cy="66023"/>
            <a:chOff x="1514" y="8964"/>
            <a:chExt cx="67" cy="62"/>
          </a:xfrm>
        </p:grpSpPr>
        <p:sp>
          <p:nvSpPr>
            <p:cNvPr id="431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3" name="文本框 128"/>
          <p:cNvSpPr txBox="1"/>
          <p:nvPr/>
        </p:nvSpPr>
        <p:spPr>
          <a:xfrm>
            <a:off x="6411796" y="578718"/>
            <a:ext cx="6856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>
                <a:latin typeface="宋体" panose="02010600030101010101" pitchFamily="2" charset="-122"/>
                <a:ea typeface="宋体" panose="02010600030101010101" pitchFamily="2" charset="-122"/>
              </a:rPr>
              <a:t>洗衣机</a:t>
            </a:r>
            <a:endParaRPr lang="en-US" altLang="zh-CN" sz="1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4" name="Rectangle 25"/>
          <p:cNvSpPr>
            <a:spLocks noChangeArrowheads="1"/>
          </p:cNvSpPr>
          <p:nvPr/>
        </p:nvSpPr>
        <p:spPr bwMode="auto">
          <a:xfrm rot="5400000">
            <a:off x="8142701" y="2687032"/>
            <a:ext cx="2472611" cy="308284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5" name="Rectangle 25"/>
          <p:cNvSpPr>
            <a:spLocks noChangeArrowheads="1"/>
          </p:cNvSpPr>
          <p:nvPr/>
        </p:nvSpPr>
        <p:spPr bwMode="auto">
          <a:xfrm rot="5400000">
            <a:off x="8420285" y="728383"/>
            <a:ext cx="239300" cy="247447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3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8490852" y="803653"/>
            <a:ext cx="152401" cy="13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8" name="文本框 128"/>
          <p:cNvSpPr txBox="1"/>
          <p:nvPr/>
        </p:nvSpPr>
        <p:spPr>
          <a:xfrm>
            <a:off x="7830049" y="802654"/>
            <a:ext cx="7074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>
                <a:latin typeface="宋体" panose="02010600030101010101" pitchFamily="2" charset="-122"/>
                <a:ea typeface="宋体" panose="02010600030101010101" pitchFamily="2" charset="-122"/>
              </a:rPr>
              <a:t>电冰箱</a:t>
            </a:r>
            <a:endParaRPr lang="en-US" altLang="zh-CN" sz="1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7" name="Rectangle 25"/>
          <p:cNvSpPr>
            <a:spLocks noChangeArrowheads="1"/>
          </p:cNvSpPr>
          <p:nvPr/>
        </p:nvSpPr>
        <p:spPr bwMode="auto">
          <a:xfrm rot="5400000">
            <a:off x="5002946" y="5354032"/>
            <a:ext cx="995270" cy="308284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8" name="Rectangle 25"/>
          <p:cNvSpPr>
            <a:spLocks noChangeArrowheads="1"/>
          </p:cNvSpPr>
          <p:nvPr/>
        </p:nvSpPr>
        <p:spPr bwMode="auto">
          <a:xfrm rot="5400000">
            <a:off x="5362957" y="4678344"/>
            <a:ext cx="239300" cy="247447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0" name="组合 458"/>
          <p:cNvGrpSpPr/>
          <p:nvPr/>
        </p:nvGrpSpPr>
        <p:grpSpPr>
          <a:xfrm>
            <a:off x="6516080" y="1754155"/>
            <a:ext cx="2049422" cy="658485"/>
            <a:chOff x="2979779" y="2939142"/>
            <a:chExt cx="2049422" cy="658485"/>
          </a:xfrm>
        </p:grpSpPr>
        <p:grpSp>
          <p:nvGrpSpPr>
            <p:cNvPr id="41" name="组合 74"/>
            <p:cNvGrpSpPr/>
            <p:nvPr/>
          </p:nvGrpSpPr>
          <p:grpSpPr>
            <a:xfrm>
              <a:off x="2979779" y="2939142"/>
              <a:ext cx="2049420" cy="658485"/>
              <a:chOff x="1446446" y="4762287"/>
              <a:chExt cx="2351112" cy="553047"/>
            </a:xfrm>
          </p:grpSpPr>
          <p:sp>
            <p:nvSpPr>
              <p:cNvPr id="471" name="Rectangle 25"/>
              <p:cNvSpPr>
                <a:spLocks noChangeArrowheads="1"/>
              </p:cNvSpPr>
              <p:nvPr/>
            </p:nvSpPr>
            <p:spPr bwMode="auto">
              <a:xfrm rot="10800000">
                <a:off x="1813249" y="4762287"/>
                <a:ext cx="1604864" cy="549939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Rectangle 26"/>
              <p:cNvSpPr>
                <a:spLocks noChangeArrowheads="1"/>
              </p:cNvSpPr>
              <p:nvPr/>
            </p:nvSpPr>
            <p:spPr bwMode="auto">
              <a:xfrm rot="10800000">
                <a:off x="3421425" y="4764770"/>
                <a:ext cx="376133" cy="540279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Rectangle 26"/>
              <p:cNvSpPr>
                <a:spLocks noChangeArrowheads="1"/>
              </p:cNvSpPr>
              <p:nvPr/>
            </p:nvSpPr>
            <p:spPr bwMode="auto">
              <a:xfrm rot="10800000">
                <a:off x="1446446" y="4764831"/>
                <a:ext cx="376133" cy="550503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2" name="Group 2"/>
            <p:cNvGrpSpPr/>
            <p:nvPr/>
          </p:nvGrpSpPr>
          <p:grpSpPr bwMode="auto">
            <a:xfrm>
              <a:off x="3042928" y="3051109"/>
              <a:ext cx="185466" cy="457200"/>
              <a:chOff x="933" y="6926"/>
              <a:chExt cx="230" cy="285"/>
            </a:xfrm>
          </p:grpSpPr>
          <p:sp>
            <p:nvSpPr>
              <p:cNvPr id="467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43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469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0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4" name="Group 2"/>
            <p:cNvGrpSpPr/>
            <p:nvPr/>
          </p:nvGrpSpPr>
          <p:grpSpPr bwMode="auto">
            <a:xfrm>
              <a:off x="4772202" y="3044889"/>
              <a:ext cx="185466" cy="457200"/>
              <a:chOff x="933" y="6926"/>
              <a:chExt cx="230" cy="285"/>
            </a:xfrm>
          </p:grpSpPr>
          <p:sp>
            <p:nvSpPr>
              <p:cNvPr id="463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45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465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6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6" name="组合 492"/>
          <p:cNvGrpSpPr/>
          <p:nvPr/>
        </p:nvGrpSpPr>
        <p:grpSpPr>
          <a:xfrm>
            <a:off x="6519191" y="2802295"/>
            <a:ext cx="2049422" cy="658485"/>
            <a:chOff x="2979779" y="2939142"/>
            <a:chExt cx="2049422" cy="658485"/>
          </a:xfrm>
        </p:grpSpPr>
        <p:grpSp>
          <p:nvGrpSpPr>
            <p:cNvPr id="47" name="组合 74"/>
            <p:cNvGrpSpPr/>
            <p:nvPr/>
          </p:nvGrpSpPr>
          <p:grpSpPr>
            <a:xfrm>
              <a:off x="2979783" y="2939142"/>
              <a:ext cx="2049420" cy="658485"/>
              <a:chOff x="1446446" y="4762287"/>
              <a:chExt cx="2351112" cy="553047"/>
            </a:xfrm>
          </p:grpSpPr>
          <p:sp>
            <p:nvSpPr>
              <p:cNvPr id="505" name="Rectangle 25"/>
              <p:cNvSpPr>
                <a:spLocks noChangeArrowheads="1"/>
              </p:cNvSpPr>
              <p:nvPr/>
            </p:nvSpPr>
            <p:spPr bwMode="auto">
              <a:xfrm rot="10800000">
                <a:off x="1813249" y="4762287"/>
                <a:ext cx="1604864" cy="549939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Rectangle 26"/>
              <p:cNvSpPr>
                <a:spLocks noChangeArrowheads="1"/>
              </p:cNvSpPr>
              <p:nvPr/>
            </p:nvSpPr>
            <p:spPr bwMode="auto">
              <a:xfrm rot="10800000">
                <a:off x="3421425" y="4764770"/>
                <a:ext cx="376133" cy="540279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Rectangle 26"/>
              <p:cNvSpPr>
                <a:spLocks noChangeArrowheads="1"/>
              </p:cNvSpPr>
              <p:nvPr/>
            </p:nvSpPr>
            <p:spPr bwMode="auto">
              <a:xfrm rot="10800000">
                <a:off x="1446446" y="4764831"/>
                <a:ext cx="376133" cy="550503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8" name="Group 2"/>
            <p:cNvGrpSpPr/>
            <p:nvPr/>
          </p:nvGrpSpPr>
          <p:grpSpPr bwMode="auto">
            <a:xfrm>
              <a:off x="3042928" y="3051109"/>
              <a:ext cx="185466" cy="457200"/>
              <a:chOff x="933" y="6926"/>
              <a:chExt cx="230" cy="285"/>
            </a:xfrm>
          </p:grpSpPr>
          <p:sp>
            <p:nvSpPr>
              <p:cNvPr id="501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49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503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4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0" name="Group 2"/>
            <p:cNvGrpSpPr/>
            <p:nvPr/>
          </p:nvGrpSpPr>
          <p:grpSpPr bwMode="auto">
            <a:xfrm>
              <a:off x="4772202" y="3044889"/>
              <a:ext cx="185466" cy="457200"/>
              <a:chOff x="933" y="6926"/>
              <a:chExt cx="230" cy="285"/>
            </a:xfrm>
          </p:grpSpPr>
          <p:sp>
            <p:nvSpPr>
              <p:cNvPr id="497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51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499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0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2" name="组合 507"/>
          <p:cNvGrpSpPr/>
          <p:nvPr/>
        </p:nvGrpSpPr>
        <p:grpSpPr>
          <a:xfrm>
            <a:off x="6550293" y="3934409"/>
            <a:ext cx="2049422" cy="658485"/>
            <a:chOff x="2979779" y="2939142"/>
            <a:chExt cx="2049422" cy="658485"/>
          </a:xfrm>
        </p:grpSpPr>
        <p:grpSp>
          <p:nvGrpSpPr>
            <p:cNvPr id="53" name="组合 74"/>
            <p:cNvGrpSpPr/>
            <p:nvPr/>
          </p:nvGrpSpPr>
          <p:grpSpPr>
            <a:xfrm>
              <a:off x="2979785" y="2939142"/>
              <a:ext cx="2049420" cy="658485"/>
              <a:chOff x="1446446" y="4762287"/>
              <a:chExt cx="2351112" cy="553047"/>
            </a:xfrm>
          </p:grpSpPr>
          <p:sp>
            <p:nvSpPr>
              <p:cNvPr id="520" name="Rectangle 25"/>
              <p:cNvSpPr>
                <a:spLocks noChangeArrowheads="1"/>
              </p:cNvSpPr>
              <p:nvPr/>
            </p:nvSpPr>
            <p:spPr bwMode="auto">
              <a:xfrm rot="10800000">
                <a:off x="1813249" y="4762287"/>
                <a:ext cx="1604864" cy="549939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Rectangle 26"/>
              <p:cNvSpPr>
                <a:spLocks noChangeArrowheads="1"/>
              </p:cNvSpPr>
              <p:nvPr/>
            </p:nvSpPr>
            <p:spPr bwMode="auto">
              <a:xfrm rot="10800000">
                <a:off x="3421425" y="4764770"/>
                <a:ext cx="376133" cy="540279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Rectangle 26"/>
              <p:cNvSpPr>
                <a:spLocks noChangeArrowheads="1"/>
              </p:cNvSpPr>
              <p:nvPr/>
            </p:nvSpPr>
            <p:spPr bwMode="auto">
              <a:xfrm rot="10800000">
                <a:off x="1446446" y="4764831"/>
                <a:ext cx="376133" cy="550503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4" name="Group 2"/>
            <p:cNvGrpSpPr/>
            <p:nvPr/>
          </p:nvGrpSpPr>
          <p:grpSpPr bwMode="auto">
            <a:xfrm>
              <a:off x="3042928" y="3051109"/>
              <a:ext cx="185466" cy="457200"/>
              <a:chOff x="933" y="6926"/>
              <a:chExt cx="230" cy="285"/>
            </a:xfrm>
          </p:grpSpPr>
          <p:sp>
            <p:nvSpPr>
              <p:cNvPr id="516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55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518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9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6" name="Group 2"/>
            <p:cNvGrpSpPr/>
            <p:nvPr/>
          </p:nvGrpSpPr>
          <p:grpSpPr bwMode="auto">
            <a:xfrm>
              <a:off x="4772202" y="3044889"/>
              <a:ext cx="185466" cy="457200"/>
              <a:chOff x="933" y="6926"/>
              <a:chExt cx="230" cy="285"/>
            </a:xfrm>
          </p:grpSpPr>
          <p:sp>
            <p:nvSpPr>
              <p:cNvPr id="512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57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514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5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8" name="组合 522"/>
          <p:cNvGrpSpPr/>
          <p:nvPr/>
        </p:nvGrpSpPr>
        <p:grpSpPr>
          <a:xfrm>
            <a:off x="6544072" y="5038530"/>
            <a:ext cx="2049422" cy="658485"/>
            <a:chOff x="2979779" y="2939142"/>
            <a:chExt cx="2049422" cy="658485"/>
          </a:xfrm>
        </p:grpSpPr>
        <p:grpSp>
          <p:nvGrpSpPr>
            <p:cNvPr id="59" name="组合 74"/>
            <p:cNvGrpSpPr/>
            <p:nvPr/>
          </p:nvGrpSpPr>
          <p:grpSpPr>
            <a:xfrm>
              <a:off x="2979785" y="2939142"/>
              <a:ext cx="2049420" cy="658485"/>
              <a:chOff x="1446446" y="4762287"/>
              <a:chExt cx="2351112" cy="553047"/>
            </a:xfrm>
          </p:grpSpPr>
          <p:sp>
            <p:nvSpPr>
              <p:cNvPr id="535" name="Rectangle 25"/>
              <p:cNvSpPr>
                <a:spLocks noChangeArrowheads="1"/>
              </p:cNvSpPr>
              <p:nvPr/>
            </p:nvSpPr>
            <p:spPr bwMode="auto">
              <a:xfrm rot="10800000">
                <a:off x="1813249" y="4762287"/>
                <a:ext cx="1604864" cy="549939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Rectangle 26"/>
              <p:cNvSpPr>
                <a:spLocks noChangeArrowheads="1"/>
              </p:cNvSpPr>
              <p:nvPr/>
            </p:nvSpPr>
            <p:spPr bwMode="auto">
              <a:xfrm rot="10800000">
                <a:off x="3421425" y="4764770"/>
                <a:ext cx="376133" cy="540279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Rectangle 26"/>
              <p:cNvSpPr>
                <a:spLocks noChangeArrowheads="1"/>
              </p:cNvSpPr>
              <p:nvPr/>
            </p:nvSpPr>
            <p:spPr bwMode="auto">
              <a:xfrm rot="10800000">
                <a:off x="1446446" y="4764831"/>
                <a:ext cx="376133" cy="550503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0" name="Group 2"/>
            <p:cNvGrpSpPr/>
            <p:nvPr/>
          </p:nvGrpSpPr>
          <p:grpSpPr bwMode="auto">
            <a:xfrm>
              <a:off x="3042928" y="3051109"/>
              <a:ext cx="185466" cy="457200"/>
              <a:chOff x="933" y="6926"/>
              <a:chExt cx="230" cy="285"/>
            </a:xfrm>
          </p:grpSpPr>
          <p:sp>
            <p:nvSpPr>
              <p:cNvPr id="531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61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533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4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2" name="Group 2"/>
            <p:cNvGrpSpPr/>
            <p:nvPr/>
          </p:nvGrpSpPr>
          <p:grpSpPr bwMode="auto">
            <a:xfrm>
              <a:off x="4772202" y="3044889"/>
              <a:ext cx="185466" cy="457200"/>
              <a:chOff x="933" y="6926"/>
              <a:chExt cx="230" cy="285"/>
            </a:xfrm>
          </p:grpSpPr>
          <p:sp>
            <p:nvSpPr>
              <p:cNvPr id="527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63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529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0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41" name="文本框 344"/>
          <p:cNvSpPr txBox="1"/>
          <p:nvPr/>
        </p:nvSpPr>
        <p:spPr>
          <a:xfrm>
            <a:off x="5349113" y="3383062"/>
            <a:ext cx="5160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10A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" name="文本框 344"/>
          <p:cNvSpPr txBox="1"/>
          <p:nvPr/>
        </p:nvSpPr>
        <p:spPr>
          <a:xfrm>
            <a:off x="5349115" y="1199698"/>
            <a:ext cx="5160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8" name="Group 7"/>
          <p:cNvGrpSpPr/>
          <p:nvPr/>
        </p:nvGrpSpPr>
        <p:grpSpPr bwMode="auto">
          <a:xfrm>
            <a:off x="7112510" y="673072"/>
            <a:ext cx="71305" cy="66023"/>
            <a:chOff x="1514" y="8964"/>
            <a:chExt cx="67" cy="62"/>
          </a:xfrm>
        </p:grpSpPr>
        <p:sp>
          <p:nvSpPr>
            <p:cNvPr id="544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9" name="Group 7"/>
          <p:cNvGrpSpPr/>
          <p:nvPr/>
        </p:nvGrpSpPr>
        <p:grpSpPr bwMode="auto">
          <a:xfrm>
            <a:off x="6664640" y="4685236"/>
            <a:ext cx="71305" cy="66023"/>
            <a:chOff x="1514" y="8964"/>
            <a:chExt cx="67" cy="62"/>
          </a:xfrm>
        </p:grpSpPr>
        <p:sp>
          <p:nvSpPr>
            <p:cNvPr id="547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0" name="Group 7"/>
          <p:cNvGrpSpPr/>
          <p:nvPr/>
        </p:nvGrpSpPr>
        <p:grpSpPr bwMode="auto">
          <a:xfrm>
            <a:off x="8353481" y="2455219"/>
            <a:ext cx="71305" cy="66023"/>
            <a:chOff x="1514" y="8964"/>
            <a:chExt cx="67" cy="62"/>
          </a:xfrm>
        </p:grpSpPr>
        <p:sp>
          <p:nvSpPr>
            <p:cNvPr id="550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552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57108" y="4745560"/>
            <a:ext cx="147684" cy="12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" name="文本框 128"/>
          <p:cNvSpPr txBox="1"/>
          <p:nvPr/>
        </p:nvSpPr>
        <p:spPr>
          <a:xfrm>
            <a:off x="5537828" y="4687300"/>
            <a:ext cx="7074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>
                <a:latin typeface="宋体" panose="02010600030101010101" pitchFamily="2" charset="-122"/>
                <a:ea typeface="宋体" panose="02010600030101010101" pitchFamily="2" charset="-122"/>
              </a:rPr>
              <a:t>电冰箱</a:t>
            </a:r>
            <a:endParaRPr lang="en-US" altLang="zh-CN" sz="1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5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50888" y="5420479"/>
            <a:ext cx="147684" cy="12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9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50887" y="5747050"/>
            <a:ext cx="147684" cy="12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0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9376946" y="4659124"/>
            <a:ext cx="157015" cy="135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1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9408046" y="3505236"/>
            <a:ext cx="157015" cy="135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2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9364503" y="3032485"/>
            <a:ext cx="157015" cy="135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9376944" y="2531742"/>
            <a:ext cx="157015" cy="135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4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9370724" y="2086984"/>
            <a:ext cx="157015" cy="135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5" name="文本框 344"/>
          <p:cNvSpPr txBox="1"/>
          <p:nvPr/>
        </p:nvSpPr>
        <p:spPr>
          <a:xfrm>
            <a:off x="9019154" y="3442995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10A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6" name="文本框 344"/>
          <p:cNvSpPr txBox="1"/>
          <p:nvPr/>
        </p:nvSpPr>
        <p:spPr>
          <a:xfrm>
            <a:off x="8994273" y="2998235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10A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7" name="文本框 344"/>
          <p:cNvSpPr txBox="1"/>
          <p:nvPr/>
        </p:nvSpPr>
        <p:spPr>
          <a:xfrm>
            <a:off x="9044036" y="2488163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16A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8" name="文本框 344"/>
          <p:cNvSpPr txBox="1"/>
          <p:nvPr/>
        </p:nvSpPr>
        <p:spPr>
          <a:xfrm>
            <a:off x="9019153" y="2006081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10A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9" name="文本框 344"/>
          <p:cNvSpPr txBox="1"/>
          <p:nvPr/>
        </p:nvSpPr>
        <p:spPr>
          <a:xfrm>
            <a:off x="7028623" y="1275182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10A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0" name="文本框 344"/>
          <p:cNvSpPr txBox="1"/>
          <p:nvPr/>
        </p:nvSpPr>
        <p:spPr>
          <a:xfrm>
            <a:off x="7731528" y="326571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16A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1" name="文本框 344"/>
          <p:cNvSpPr txBox="1"/>
          <p:nvPr/>
        </p:nvSpPr>
        <p:spPr>
          <a:xfrm>
            <a:off x="7237007" y="345231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10A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72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9370726" y="4895499"/>
            <a:ext cx="157015" cy="135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" name="文本框 344"/>
          <p:cNvSpPr txBox="1"/>
          <p:nvPr/>
        </p:nvSpPr>
        <p:spPr>
          <a:xfrm>
            <a:off x="8947619" y="4584440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16A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4" name="文本框 344"/>
          <p:cNvSpPr txBox="1"/>
          <p:nvPr/>
        </p:nvSpPr>
        <p:spPr>
          <a:xfrm>
            <a:off x="8928958" y="4817706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10A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5" name="文本框 344"/>
          <p:cNvSpPr txBox="1"/>
          <p:nvPr/>
        </p:nvSpPr>
        <p:spPr>
          <a:xfrm>
            <a:off x="5342893" y="5673010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16A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6" name="文本框 344"/>
          <p:cNvSpPr txBox="1"/>
          <p:nvPr/>
        </p:nvSpPr>
        <p:spPr>
          <a:xfrm>
            <a:off x="5346003" y="5340218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10A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7" name="文本框 344"/>
          <p:cNvSpPr txBox="1"/>
          <p:nvPr/>
        </p:nvSpPr>
        <p:spPr>
          <a:xfrm>
            <a:off x="5342892" y="1921266"/>
            <a:ext cx="5160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10A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8" name="文本框 344"/>
          <p:cNvSpPr txBox="1"/>
          <p:nvPr/>
        </p:nvSpPr>
        <p:spPr>
          <a:xfrm>
            <a:off x="8583723" y="740228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10A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1" name="组合 305"/>
          <p:cNvGrpSpPr/>
          <p:nvPr/>
        </p:nvGrpSpPr>
        <p:grpSpPr>
          <a:xfrm>
            <a:off x="6943076" y="2006082"/>
            <a:ext cx="1202550" cy="158620"/>
            <a:chOff x="6943074" y="1736212"/>
            <a:chExt cx="1423375" cy="197683"/>
          </a:xfrm>
        </p:grpSpPr>
        <p:grpSp>
          <p:nvGrpSpPr>
            <p:cNvPr id="132" name="Group 15"/>
            <p:cNvGrpSpPr/>
            <p:nvPr/>
          </p:nvGrpSpPr>
          <p:grpSpPr bwMode="auto">
            <a:xfrm rot="10800000">
              <a:off x="6943074" y="1760969"/>
              <a:ext cx="138861" cy="142476"/>
              <a:chOff x="4991" y="7874"/>
              <a:chExt cx="230" cy="230"/>
            </a:xfrm>
          </p:grpSpPr>
          <p:sp>
            <p:nvSpPr>
              <p:cNvPr id="606" name="Rectangle 324"/>
              <p:cNvSpPr>
                <a:spLocks noChangeArrowheads="1"/>
              </p:cNvSpPr>
              <p:nvPr/>
            </p:nvSpPr>
            <p:spPr bwMode="auto">
              <a:xfrm>
                <a:off x="4991" y="7874"/>
                <a:ext cx="230" cy="230"/>
              </a:xfrm>
              <a:prstGeom prst="rect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7" name="Rectangle 325"/>
              <p:cNvSpPr>
                <a:spLocks noChangeArrowheads="1"/>
              </p:cNvSpPr>
              <p:nvPr/>
            </p:nvSpPr>
            <p:spPr bwMode="auto">
              <a:xfrm>
                <a:off x="5070" y="7953"/>
                <a:ext cx="61" cy="61"/>
              </a:xfrm>
              <a:prstGeom prst="rect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8" name="Line 326"/>
              <p:cNvSpPr>
                <a:spLocks noChangeShapeType="1"/>
              </p:cNvSpPr>
              <p:nvPr/>
            </p:nvSpPr>
            <p:spPr bwMode="auto">
              <a:xfrm flipV="1">
                <a:off x="4991" y="8010"/>
                <a:ext cx="85" cy="84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9" name="Line 327"/>
              <p:cNvSpPr>
                <a:spLocks noChangeShapeType="1"/>
              </p:cNvSpPr>
              <p:nvPr/>
            </p:nvSpPr>
            <p:spPr bwMode="auto">
              <a:xfrm flipH="1" flipV="1">
                <a:off x="5127" y="8010"/>
                <a:ext cx="84" cy="84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0" name="Line 328"/>
              <p:cNvSpPr>
                <a:spLocks noChangeShapeType="1"/>
              </p:cNvSpPr>
              <p:nvPr/>
            </p:nvSpPr>
            <p:spPr bwMode="auto">
              <a:xfrm>
                <a:off x="4991" y="7874"/>
                <a:ext cx="85" cy="85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1" name="Line 329"/>
              <p:cNvSpPr>
                <a:spLocks noChangeShapeType="1"/>
              </p:cNvSpPr>
              <p:nvPr/>
            </p:nvSpPr>
            <p:spPr bwMode="auto">
              <a:xfrm flipH="1">
                <a:off x="5127" y="7874"/>
                <a:ext cx="84" cy="85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3" name="Group 15"/>
            <p:cNvGrpSpPr/>
            <p:nvPr/>
          </p:nvGrpSpPr>
          <p:grpSpPr bwMode="auto">
            <a:xfrm rot="10800000">
              <a:off x="7375392" y="1764078"/>
              <a:ext cx="138861" cy="142476"/>
              <a:chOff x="4991" y="7874"/>
              <a:chExt cx="230" cy="230"/>
            </a:xfrm>
          </p:grpSpPr>
          <p:sp>
            <p:nvSpPr>
              <p:cNvPr id="600" name="Rectangle 324"/>
              <p:cNvSpPr>
                <a:spLocks noChangeArrowheads="1"/>
              </p:cNvSpPr>
              <p:nvPr/>
            </p:nvSpPr>
            <p:spPr bwMode="auto">
              <a:xfrm>
                <a:off x="4991" y="7874"/>
                <a:ext cx="230" cy="230"/>
              </a:xfrm>
              <a:prstGeom prst="rect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1" name="Rectangle 325"/>
              <p:cNvSpPr>
                <a:spLocks noChangeArrowheads="1"/>
              </p:cNvSpPr>
              <p:nvPr/>
            </p:nvSpPr>
            <p:spPr bwMode="auto">
              <a:xfrm>
                <a:off x="5070" y="7953"/>
                <a:ext cx="61" cy="61"/>
              </a:xfrm>
              <a:prstGeom prst="rect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2" name="Line 326"/>
              <p:cNvSpPr>
                <a:spLocks noChangeShapeType="1"/>
              </p:cNvSpPr>
              <p:nvPr/>
            </p:nvSpPr>
            <p:spPr bwMode="auto">
              <a:xfrm flipV="1">
                <a:off x="4991" y="8010"/>
                <a:ext cx="85" cy="84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3" name="Line 327"/>
              <p:cNvSpPr>
                <a:spLocks noChangeShapeType="1"/>
              </p:cNvSpPr>
              <p:nvPr/>
            </p:nvSpPr>
            <p:spPr bwMode="auto">
              <a:xfrm flipH="1" flipV="1">
                <a:off x="5127" y="8010"/>
                <a:ext cx="84" cy="84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4" name="Line 328"/>
              <p:cNvSpPr>
                <a:spLocks noChangeShapeType="1"/>
              </p:cNvSpPr>
              <p:nvPr/>
            </p:nvSpPr>
            <p:spPr bwMode="auto">
              <a:xfrm>
                <a:off x="4991" y="7874"/>
                <a:ext cx="85" cy="85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5" name="Line 329"/>
              <p:cNvSpPr>
                <a:spLocks noChangeShapeType="1"/>
              </p:cNvSpPr>
              <p:nvPr/>
            </p:nvSpPr>
            <p:spPr bwMode="auto">
              <a:xfrm flipH="1">
                <a:off x="5127" y="7874"/>
                <a:ext cx="84" cy="85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582" name="图片 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8410" y="1736212"/>
              <a:ext cx="200570" cy="172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4" name="组合 237"/>
            <p:cNvGrpSpPr/>
            <p:nvPr/>
          </p:nvGrpSpPr>
          <p:grpSpPr>
            <a:xfrm>
              <a:off x="7568718" y="1757984"/>
              <a:ext cx="797731" cy="175911"/>
              <a:chOff x="7568718" y="1757984"/>
              <a:chExt cx="797731" cy="175911"/>
            </a:xfrm>
          </p:grpSpPr>
          <p:grpSp>
            <p:nvGrpSpPr>
              <p:cNvPr id="135" name="Group 15"/>
              <p:cNvGrpSpPr/>
              <p:nvPr/>
            </p:nvGrpSpPr>
            <p:grpSpPr bwMode="auto">
              <a:xfrm rot="10800000">
                <a:off x="7807710" y="1776519"/>
                <a:ext cx="138861" cy="142476"/>
                <a:chOff x="4991" y="7874"/>
                <a:chExt cx="230" cy="230"/>
              </a:xfrm>
            </p:grpSpPr>
            <p:sp>
              <p:nvSpPr>
                <p:cNvPr id="594" name="Rectangle 324"/>
                <p:cNvSpPr>
                  <a:spLocks noChangeArrowheads="1"/>
                </p:cNvSpPr>
                <p:nvPr/>
              </p:nvSpPr>
              <p:spPr bwMode="auto">
                <a:xfrm>
                  <a:off x="4991" y="7874"/>
                  <a:ext cx="230" cy="230"/>
                </a:xfrm>
                <a:prstGeom prst="rect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5" name="Rectangle 325"/>
                <p:cNvSpPr>
                  <a:spLocks noChangeArrowheads="1"/>
                </p:cNvSpPr>
                <p:nvPr/>
              </p:nvSpPr>
              <p:spPr bwMode="auto">
                <a:xfrm>
                  <a:off x="5070" y="7953"/>
                  <a:ext cx="61" cy="61"/>
                </a:xfrm>
                <a:prstGeom prst="rect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6" name="Line 326"/>
                <p:cNvSpPr>
                  <a:spLocks noChangeShapeType="1"/>
                </p:cNvSpPr>
                <p:nvPr/>
              </p:nvSpPr>
              <p:spPr bwMode="auto">
                <a:xfrm flipV="1">
                  <a:off x="4991" y="8010"/>
                  <a:ext cx="85" cy="84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7" name="Line 327"/>
                <p:cNvSpPr>
                  <a:spLocks noChangeShapeType="1"/>
                </p:cNvSpPr>
                <p:nvPr/>
              </p:nvSpPr>
              <p:spPr bwMode="auto">
                <a:xfrm flipH="1" flipV="1">
                  <a:off x="5127" y="8010"/>
                  <a:ext cx="84" cy="84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8" name="Line 328"/>
                <p:cNvSpPr>
                  <a:spLocks noChangeShapeType="1"/>
                </p:cNvSpPr>
                <p:nvPr/>
              </p:nvSpPr>
              <p:spPr bwMode="auto">
                <a:xfrm>
                  <a:off x="4991" y="7874"/>
                  <a:ext cx="85" cy="85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9" name="Line 329"/>
                <p:cNvSpPr>
                  <a:spLocks noChangeShapeType="1"/>
                </p:cNvSpPr>
                <p:nvPr/>
              </p:nvSpPr>
              <p:spPr bwMode="auto">
                <a:xfrm flipH="1">
                  <a:off x="5127" y="7874"/>
                  <a:ext cx="84" cy="85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6" name="Group 15"/>
              <p:cNvGrpSpPr/>
              <p:nvPr/>
            </p:nvGrpSpPr>
            <p:grpSpPr bwMode="auto">
              <a:xfrm rot="10800000">
                <a:off x="8227588" y="1776519"/>
                <a:ext cx="138861" cy="142476"/>
                <a:chOff x="4991" y="7874"/>
                <a:chExt cx="230" cy="230"/>
              </a:xfrm>
            </p:grpSpPr>
            <p:sp>
              <p:nvSpPr>
                <p:cNvPr id="588" name="Rectangle 324"/>
                <p:cNvSpPr>
                  <a:spLocks noChangeArrowheads="1"/>
                </p:cNvSpPr>
                <p:nvPr/>
              </p:nvSpPr>
              <p:spPr bwMode="auto">
                <a:xfrm>
                  <a:off x="4991" y="7874"/>
                  <a:ext cx="230" cy="230"/>
                </a:xfrm>
                <a:prstGeom prst="rect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9" name="Rectangle 325"/>
                <p:cNvSpPr>
                  <a:spLocks noChangeArrowheads="1"/>
                </p:cNvSpPr>
                <p:nvPr/>
              </p:nvSpPr>
              <p:spPr bwMode="auto">
                <a:xfrm>
                  <a:off x="5070" y="7953"/>
                  <a:ext cx="61" cy="61"/>
                </a:xfrm>
                <a:prstGeom prst="rect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0" name="Line 326"/>
                <p:cNvSpPr>
                  <a:spLocks noChangeShapeType="1"/>
                </p:cNvSpPr>
                <p:nvPr/>
              </p:nvSpPr>
              <p:spPr bwMode="auto">
                <a:xfrm flipV="1">
                  <a:off x="4991" y="8010"/>
                  <a:ext cx="85" cy="84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1" name="Line 327"/>
                <p:cNvSpPr>
                  <a:spLocks noChangeShapeType="1"/>
                </p:cNvSpPr>
                <p:nvPr/>
              </p:nvSpPr>
              <p:spPr bwMode="auto">
                <a:xfrm flipH="1" flipV="1">
                  <a:off x="5127" y="8010"/>
                  <a:ext cx="84" cy="84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2" name="Line 328"/>
                <p:cNvSpPr>
                  <a:spLocks noChangeShapeType="1"/>
                </p:cNvSpPr>
                <p:nvPr/>
              </p:nvSpPr>
              <p:spPr bwMode="auto">
                <a:xfrm>
                  <a:off x="4991" y="7874"/>
                  <a:ext cx="85" cy="85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3" name="Line 329"/>
                <p:cNvSpPr>
                  <a:spLocks noChangeShapeType="1"/>
                </p:cNvSpPr>
                <p:nvPr/>
              </p:nvSpPr>
              <p:spPr bwMode="auto">
                <a:xfrm flipH="1">
                  <a:off x="5127" y="7874"/>
                  <a:ext cx="84" cy="85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pic>
            <p:nvPicPr>
              <p:cNvPr id="586" name="图片 1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68718" y="1757984"/>
                <a:ext cx="200570" cy="1728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7" name="图片 1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10368" y="1761094"/>
                <a:ext cx="200570" cy="1728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37" name="组合 305"/>
          <p:cNvGrpSpPr/>
          <p:nvPr/>
        </p:nvGrpSpPr>
        <p:grpSpPr>
          <a:xfrm>
            <a:off x="6961737" y="3041780"/>
            <a:ext cx="1202550" cy="158620"/>
            <a:chOff x="6943074" y="1736212"/>
            <a:chExt cx="1423375" cy="197683"/>
          </a:xfrm>
        </p:grpSpPr>
        <p:grpSp>
          <p:nvGrpSpPr>
            <p:cNvPr id="138" name="Group 15"/>
            <p:cNvGrpSpPr/>
            <p:nvPr/>
          </p:nvGrpSpPr>
          <p:grpSpPr bwMode="auto">
            <a:xfrm rot="10800000">
              <a:off x="6943074" y="1760969"/>
              <a:ext cx="138861" cy="142476"/>
              <a:chOff x="4991" y="7874"/>
              <a:chExt cx="230" cy="230"/>
            </a:xfrm>
          </p:grpSpPr>
          <p:sp>
            <p:nvSpPr>
              <p:cNvPr id="639" name="Rectangle 324"/>
              <p:cNvSpPr>
                <a:spLocks noChangeArrowheads="1"/>
              </p:cNvSpPr>
              <p:nvPr/>
            </p:nvSpPr>
            <p:spPr bwMode="auto">
              <a:xfrm>
                <a:off x="4991" y="7874"/>
                <a:ext cx="230" cy="230"/>
              </a:xfrm>
              <a:prstGeom prst="rect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0" name="Rectangle 325"/>
              <p:cNvSpPr>
                <a:spLocks noChangeArrowheads="1"/>
              </p:cNvSpPr>
              <p:nvPr/>
            </p:nvSpPr>
            <p:spPr bwMode="auto">
              <a:xfrm>
                <a:off x="5070" y="7953"/>
                <a:ext cx="61" cy="61"/>
              </a:xfrm>
              <a:prstGeom prst="rect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1" name="Line 326"/>
              <p:cNvSpPr>
                <a:spLocks noChangeShapeType="1"/>
              </p:cNvSpPr>
              <p:nvPr/>
            </p:nvSpPr>
            <p:spPr bwMode="auto">
              <a:xfrm flipV="1">
                <a:off x="4991" y="8010"/>
                <a:ext cx="85" cy="84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2" name="Line 327"/>
              <p:cNvSpPr>
                <a:spLocks noChangeShapeType="1"/>
              </p:cNvSpPr>
              <p:nvPr/>
            </p:nvSpPr>
            <p:spPr bwMode="auto">
              <a:xfrm flipH="1" flipV="1">
                <a:off x="5127" y="8010"/>
                <a:ext cx="84" cy="84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3" name="Line 328"/>
              <p:cNvSpPr>
                <a:spLocks noChangeShapeType="1"/>
              </p:cNvSpPr>
              <p:nvPr/>
            </p:nvSpPr>
            <p:spPr bwMode="auto">
              <a:xfrm>
                <a:off x="4991" y="7874"/>
                <a:ext cx="85" cy="85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4" name="Line 329"/>
              <p:cNvSpPr>
                <a:spLocks noChangeShapeType="1"/>
              </p:cNvSpPr>
              <p:nvPr/>
            </p:nvSpPr>
            <p:spPr bwMode="auto">
              <a:xfrm flipH="1">
                <a:off x="5127" y="7874"/>
                <a:ext cx="84" cy="85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9" name="Group 15"/>
            <p:cNvGrpSpPr/>
            <p:nvPr/>
          </p:nvGrpSpPr>
          <p:grpSpPr bwMode="auto">
            <a:xfrm rot="10800000">
              <a:off x="7375392" y="1764078"/>
              <a:ext cx="138861" cy="142476"/>
              <a:chOff x="4991" y="7874"/>
              <a:chExt cx="230" cy="230"/>
            </a:xfrm>
          </p:grpSpPr>
          <p:sp>
            <p:nvSpPr>
              <p:cNvPr id="633" name="Rectangle 324"/>
              <p:cNvSpPr>
                <a:spLocks noChangeArrowheads="1"/>
              </p:cNvSpPr>
              <p:nvPr/>
            </p:nvSpPr>
            <p:spPr bwMode="auto">
              <a:xfrm>
                <a:off x="4991" y="7874"/>
                <a:ext cx="230" cy="230"/>
              </a:xfrm>
              <a:prstGeom prst="rect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4" name="Rectangle 325"/>
              <p:cNvSpPr>
                <a:spLocks noChangeArrowheads="1"/>
              </p:cNvSpPr>
              <p:nvPr/>
            </p:nvSpPr>
            <p:spPr bwMode="auto">
              <a:xfrm>
                <a:off x="5070" y="7953"/>
                <a:ext cx="61" cy="61"/>
              </a:xfrm>
              <a:prstGeom prst="rect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5" name="Line 326"/>
              <p:cNvSpPr>
                <a:spLocks noChangeShapeType="1"/>
              </p:cNvSpPr>
              <p:nvPr/>
            </p:nvSpPr>
            <p:spPr bwMode="auto">
              <a:xfrm flipV="1">
                <a:off x="4991" y="8010"/>
                <a:ext cx="85" cy="84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6" name="Line 327"/>
              <p:cNvSpPr>
                <a:spLocks noChangeShapeType="1"/>
              </p:cNvSpPr>
              <p:nvPr/>
            </p:nvSpPr>
            <p:spPr bwMode="auto">
              <a:xfrm flipH="1" flipV="1">
                <a:off x="5127" y="8010"/>
                <a:ext cx="84" cy="84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7" name="Line 328"/>
              <p:cNvSpPr>
                <a:spLocks noChangeShapeType="1"/>
              </p:cNvSpPr>
              <p:nvPr/>
            </p:nvSpPr>
            <p:spPr bwMode="auto">
              <a:xfrm>
                <a:off x="4991" y="7874"/>
                <a:ext cx="85" cy="85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8" name="Line 329"/>
              <p:cNvSpPr>
                <a:spLocks noChangeShapeType="1"/>
              </p:cNvSpPr>
              <p:nvPr/>
            </p:nvSpPr>
            <p:spPr bwMode="auto">
              <a:xfrm flipH="1">
                <a:off x="5127" y="7874"/>
                <a:ext cx="84" cy="85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615" name="图片 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8410" y="1736212"/>
              <a:ext cx="200570" cy="172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0" name="组合 237"/>
            <p:cNvGrpSpPr/>
            <p:nvPr/>
          </p:nvGrpSpPr>
          <p:grpSpPr>
            <a:xfrm>
              <a:off x="7568718" y="1757984"/>
              <a:ext cx="797731" cy="175911"/>
              <a:chOff x="7568718" y="1757984"/>
              <a:chExt cx="797731" cy="175911"/>
            </a:xfrm>
          </p:grpSpPr>
          <p:grpSp>
            <p:nvGrpSpPr>
              <p:cNvPr id="141" name="Group 15"/>
              <p:cNvGrpSpPr/>
              <p:nvPr/>
            </p:nvGrpSpPr>
            <p:grpSpPr bwMode="auto">
              <a:xfrm rot="10800000">
                <a:off x="7807710" y="1776519"/>
                <a:ext cx="138861" cy="142476"/>
                <a:chOff x="4991" y="7874"/>
                <a:chExt cx="230" cy="230"/>
              </a:xfrm>
            </p:grpSpPr>
            <p:sp>
              <p:nvSpPr>
                <p:cNvPr id="627" name="Rectangle 324"/>
                <p:cNvSpPr>
                  <a:spLocks noChangeArrowheads="1"/>
                </p:cNvSpPr>
                <p:nvPr/>
              </p:nvSpPr>
              <p:spPr bwMode="auto">
                <a:xfrm>
                  <a:off x="4991" y="7874"/>
                  <a:ext cx="230" cy="230"/>
                </a:xfrm>
                <a:prstGeom prst="rect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8" name="Rectangle 325"/>
                <p:cNvSpPr>
                  <a:spLocks noChangeArrowheads="1"/>
                </p:cNvSpPr>
                <p:nvPr/>
              </p:nvSpPr>
              <p:spPr bwMode="auto">
                <a:xfrm>
                  <a:off x="5070" y="7953"/>
                  <a:ext cx="61" cy="61"/>
                </a:xfrm>
                <a:prstGeom prst="rect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9" name="Line 326"/>
                <p:cNvSpPr>
                  <a:spLocks noChangeShapeType="1"/>
                </p:cNvSpPr>
                <p:nvPr/>
              </p:nvSpPr>
              <p:spPr bwMode="auto">
                <a:xfrm flipV="1">
                  <a:off x="4991" y="8010"/>
                  <a:ext cx="85" cy="84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0" name="Line 327"/>
                <p:cNvSpPr>
                  <a:spLocks noChangeShapeType="1"/>
                </p:cNvSpPr>
                <p:nvPr/>
              </p:nvSpPr>
              <p:spPr bwMode="auto">
                <a:xfrm flipH="1" flipV="1">
                  <a:off x="5127" y="8010"/>
                  <a:ext cx="84" cy="84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1" name="Line 328"/>
                <p:cNvSpPr>
                  <a:spLocks noChangeShapeType="1"/>
                </p:cNvSpPr>
                <p:nvPr/>
              </p:nvSpPr>
              <p:spPr bwMode="auto">
                <a:xfrm>
                  <a:off x="4991" y="7874"/>
                  <a:ext cx="85" cy="85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2" name="Line 329"/>
                <p:cNvSpPr>
                  <a:spLocks noChangeShapeType="1"/>
                </p:cNvSpPr>
                <p:nvPr/>
              </p:nvSpPr>
              <p:spPr bwMode="auto">
                <a:xfrm flipH="1">
                  <a:off x="5127" y="7874"/>
                  <a:ext cx="84" cy="85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4" name="Group 15"/>
              <p:cNvGrpSpPr/>
              <p:nvPr/>
            </p:nvGrpSpPr>
            <p:grpSpPr bwMode="auto">
              <a:xfrm rot="10800000">
                <a:off x="8227588" y="1776519"/>
                <a:ext cx="138861" cy="142476"/>
                <a:chOff x="4991" y="7874"/>
                <a:chExt cx="230" cy="230"/>
              </a:xfrm>
            </p:grpSpPr>
            <p:sp>
              <p:nvSpPr>
                <p:cNvPr id="621" name="Rectangle 324"/>
                <p:cNvSpPr>
                  <a:spLocks noChangeArrowheads="1"/>
                </p:cNvSpPr>
                <p:nvPr/>
              </p:nvSpPr>
              <p:spPr bwMode="auto">
                <a:xfrm>
                  <a:off x="4991" y="7874"/>
                  <a:ext cx="230" cy="230"/>
                </a:xfrm>
                <a:prstGeom prst="rect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2" name="Rectangle 325"/>
                <p:cNvSpPr>
                  <a:spLocks noChangeArrowheads="1"/>
                </p:cNvSpPr>
                <p:nvPr/>
              </p:nvSpPr>
              <p:spPr bwMode="auto">
                <a:xfrm>
                  <a:off x="5070" y="7953"/>
                  <a:ext cx="61" cy="61"/>
                </a:xfrm>
                <a:prstGeom prst="rect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3" name="Line 326"/>
                <p:cNvSpPr>
                  <a:spLocks noChangeShapeType="1"/>
                </p:cNvSpPr>
                <p:nvPr/>
              </p:nvSpPr>
              <p:spPr bwMode="auto">
                <a:xfrm flipV="1">
                  <a:off x="4991" y="8010"/>
                  <a:ext cx="85" cy="84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4" name="Line 327"/>
                <p:cNvSpPr>
                  <a:spLocks noChangeShapeType="1"/>
                </p:cNvSpPr>
                <p:nvPr/>
              </p:nvSpPr>
              <p:spPr bwMode="auto">
                <a:xfrm flipH="1" flipV="1">
                  <a:off x="5127" y="8010"/>
                  <a:ext cx="84" cy="84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5" name="Line 328"/>
                <p:cNvSpPr>
                  <a:spLocks noChangeShapeType="1"/>
                </p:cNvSpPr>
                <p:nvPr/>
              </p:nvSpPr>
              <p:spPr bwMode="auto">
                <a:xfrm>
                  <a:off x="4991" y="7874"/>
                  <a:ext cx="85" cy="85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6" name="Line 329"/>
                <p:cNvSpPr>
                  <a:spLocks noChangeShapeType="1"/>
                </p:cNvSpPr>
                <p:nvPr/>
              </p:nvSpPr>
              <p:spPr bwMode="auto">
                <a:xfrm flipH="1">
                  <a:off x="5127" y="7874"/>
                  <a:ext cx="84" cy="85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pic>
            <p:nvPicPr>
              <p:cNvPr id="619" name="图片 1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68718" y="1757984"/>
                <a:ext cx="200570" cy="1728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0" name="图片 1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10368" y="1761094"/>
                <a:ext cx="200570" cy="1728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5" name="组合 305"/>
          <p:cNvGrpSpPr/>
          <p:nvPr/>
        </p:nvGrpSpPr>
        <p:grpSpPr>
          <a:xfrm>
            <a:off x="6980398" y="4170784"/>
            <a:ext cx="1202550" cy="158620"/>
            <a:chOff x="6943074" y="1736212"/>
            <a:chExt cx="1423375" cy="197683"/>
          </a:xfrm>
        </p:grpSpPr>
        <p:grpSp>
          <p:nvGrpSpPr>
            <p:cNvPr id="146" name="Group 15"/>
            <p:cNvGrpSpPr/>
            <p:nvPr/>
          </p:nvGrpSpPr>
          <p:grpSpPr bwMode="auto">
            <a:xfrm rot="10800000">
              <a:off x="6943074" y="1760969"/>
              <a:ext cx="138861" cy="142476"/>
              <a:chOff x="4991" y="7874"/>
              <a:chExt cx="230" cy="230"/>
            </a:xfrm>
          </p:grpSpPr>
          <p:sp>
            <p:nvSpPr>
              <p:cNvPr id="672" name="Rectangle 324"/>
              <p:cNvSpPr>
                <a:spLocks noChangeArrowheads="1"/>
              </p:cNvSpPr>
              <p:nvPr/>
            </p:nvSpPr>
            <p:spPr bwMode="auto">
              <a:xfrm>
                <a:off x="4991" y="7874"/>
                <a:ext cx="230" cy="230"/>
              </a:xfrm>
              <a:prstGeom prst="rect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3" name="Rectangle 325"/>
              <p:cNvSpPr>
                <a:spLocks noChangeArrowheads="1"/>
              </p:cNvSpPr>
              <p:nvPr/>
            </p:nvSpPr>
            <p:spPr bwMode="auto">
              <a:xfrm>
                <a:off x="5070" y="7953"/>
                <a:ext cx="61" cy="61"/>
              </a:xfrm>
              <a:prstGeom prst="rect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4" name="Line 326"/>
              <p:cNvSpPr>
                <a:spLocks noChangeShapeType="1"/>
              </p:cNvSpPr>
              <p:nvPr/>
            </p:nvSpPr>
            <p:spPr bwMode="auto">
              <a:xfrm flipV="1">
                <a:off x="4991" y="8010"/>
                <a:ext cx="85" cy="84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5" name="Line 327"/>
              <p:cNvSpPr>
                <a:spLocks noChangeShapeType="1"/>
              </p:cNvSpPr>
              <p:nvPr/>
            </p:nvSpPr>
            <p:spPr bwMode="auto">
              <a:xfrm flipH="1" flipV="1">
                <a:off x="5127" y="8010"/>
                <a:ext cx="84" cy="84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6" name="Line 328"/>
              <p:cNvSpPr>
                <a:spLocks noChangeShapeType="1"/>
              </p:cNvSpPr>
              <p:nvPr/>
            </p:nvSpPr>
            <p:spPr bwMode="auto">
              <a:xfrm>
                <a:off x="4991" y="7874"/>
                <a:ext cx="85" cy="85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7" name="Line 329"/>
              <p:cNvSpPr>
                <a:spLocks noChangeShapeType="1"/>
              </p:cNvSpPr>
              <p:nvPr/>
            </p:nvSpPr>
            <p:spPr bwMode="auto">
              <a:xfrm flipH="1">
                <a:off x="5127" y="7874"/>
                <a:ext cx="84" cy="85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48" name="Group 15"/>
            <p:cNvGrpSpPr/>
            <p:nvPr/>
          </p:nvGrpSpPr>
          <p:grpSpPr bwMode="auto">
            <a:xfrm rot="10800000">
              <a:off x="7375392" y="1764078"/>
              <a:ext cx="138861" cy="142476"/>
              <a:chOff x="4991" y="7874"/>
              <a:chExt cx="230" cy="230"/>
            </a:xfrm>
          </p:grpSpPr>
          <p:sp>
            <p:nvSpPr>
              <p:cNvPr id="666" name="Rectangle 324"/>
              <p:cNvSpPr>
                <a:spLocks noChangeArrowheads="1"/>
              </p:cNvSpPr>
              <p:nvPr/>
            </p:nvSpPr>
            <p:spPr bwMode="auto">
              <a:xfrm>
                <a:off x="4991" y="7874"/>
                <a:ext cx="230" cy="230"/>
              </a:xfrm>
              <a:prstGeom prst="rect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7" name="Rectangle 325"/>
              <p:cNvSpPr>
                <a:spLocks noChangeArrowheads="1"/>
              </p:cNvSpPr>
              <p:nvPr/>
            </p:nvSpPr>
            <p:spPr bwMode="auto">
              <a:xfrm>
                <a:off x="5070" y="7953"/>
                <a:ext cx="61" cy="61"/>
              </a:xfrm>
              <a:prstGeom prst="rect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8" name="Line 326"/>
              <p:cNvSpPr>
                <a:spLocks noChangeShapeType="1"/>
              </p:cNvSpPr>
              <p:nvPr/>
            </p:nvSpPr>
            <p:spPr bwMode="auto">
              <a:xfrm flipV="1">
                <a:off x="4991" y="8010"/>
                <a:ext cx="85" cy="84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9" name="Line 327"/>
              <p:cNvSpPr>
                <a:spLocks noChangeShapeType="1"/>
              </p:cNvSpPr>
              <p:nvPr/>
            </p:nvSpPr>
            <p:spPr bwMode="auto">
              <a:xfrm flipH="1" flipV="1">
                <a:off x="5127" y="8010"/>
                <a:ext cx="84" cy="84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0" name="Line 328"/>
              <p:cNvSpPr>
                <a:spLocks noChangeShapeType="1"/>
              </p:cNvSpPr>
              <p:nvPr/>
            </p:nvSpPr>
            <p:spPr bwMode="auto">
              <a:xfrm>
                <a:off x="4991" y="7874"/>
                <a:ext cx="85" cy="85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1" name="Line 329"/>
              <p:cNvSpPr>
                <a:spLocks noChangeShapeType="1"/>
              </p:cNvSpPr>
              <p:nvPr/>
            </p:nvSpPr>
            <p:spPr bwMode="auto">
              <a:xfrm flipH="1">
                <a:off x="5127" y="7874"/>
                <a:ext cx="84" cy="85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648" name="图片 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8410" y="1736212"/>
              <a:ext cx="200570" cy="172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49" name="组合 237"/>
            <p:cNvGrpSpPr/>
            <p:nvPr/>
          </p:nvGrpSpPr>
          <p:grpSpPr>
            <a:xfrm>
              <a:off x="7568718" y="1757984"/>
              <a:ext cx="797731" cy="175911"/>
              <a:chOff x="7568718" y="1757984"/>
              <a:chExt cx="797731" cy="175911"/>
            </a:xfrm>
          </p:grpSpPr>
          <p:grpSp>
            <p:nvGrpSpPr>
              <p:cNvPr id="150" name="Group 15"/>
              <p:cNvGrpSpPr/>
              <p:nvPr/>
            </p:nvGrpSpPr>
            <p:grpSpPr bwMode="auto">
              <a:xfrm rot="10800000">
                <a:off x="7807710" y="1776519"/>
                <a:ext cx="138861" cy="142476"/>
                <a:chOff x="4991" y="7874"/>
                <a:chExt cx="230" cy="230"/>
              </a:xfrm>
            </p:grpSpPr>
            <p:sp>
              <p:nvSpPr>
                <p:cNvPr id="660" name="Rectangle 324"/>
                <p:cNvSpPr>
                  <a:spLocks noChangeArrowheads="1"/>
                </p:cNvSpPr>
                <p:nvPr/>
              </p:nvSpPr>
              <p:spPr bwMode="auto">
                <a:xfrm>
                  <a:off x="4991" y="7874"/>
                  <a:ext cx="230" cy="230"/>
                </a:xfrm>
                <a:prstGeom prst="rect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1" name="Rectangle 325"/>
                <p:cNvSpPr>
                  <a:spLocks noChangeArrowheads="1"/>
                </p:cNvSpPr>
                <p:nvPr/>
              </p:nvSpPr>
              <p:spPr bwMode="auto">
                <a:xfrm>
                  <a:off x="5070" y="7953"/>
                  <a:ext cx="61" cy="61"/>
                </a:xfrm>
                <a:prstGeom prst="rect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2" name="Line 326"/>
                <p:cNvSpPr>
                  <a:spLocks noChangeShapeType="1"/>
                </p:cNvSpPr>
                <p:nvPr/>
              </p:nvSpPr>
              <p:spPr bwMode="auto">
                <a:xfrm flipV="1">
                  <a:off x="4991" y="8010"/>
                  <a:ext cx="85" cy="84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3" name="Line 327"/>
                <p:cNvSpPr>
                  <a:spLocks noChangeShapeType="1"/>
                </p:cNvSpPr>
                <p:nvPr/>
              </p:nvSpPr>
              <p:spPr bwMode="auto">
                <a:xfrm flipH="1" flipV="1">
                  <a:off x="5127" y="8010"/>
                  <a:ext cx="84" cy="84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4" name="Line 328"/>
                <p:cNvSpPr>
                  <a:spLocks noChangeShapeType="1"/>
                </p:cNvSpPr>
                <p:nvPr/>
              </p:nvSpPr>
              <p:spPr bwMode="auto">
                <a:xfrm>
                  <a:off x="4991" y="7874"/>
                  <a:ext cx="85" cy="85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5" name="Line 329"/>
                <p:cNvSpPr>
                  <a:spLocks noChangeShapeType="1"/>
                </p:cNvSpPr>
                <p:nvPr/>
              </p:nvSpPr>
              <p:spPr bwMode="auto">
                <a:xfrm flipH="1">
                  <a:off x="5127" y="7874"/>
                  <a:ext cx="84" cy="85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1" name="Group 15"/>
              <p:cNvGrpSpPr/>
              <p:nvPr/>
            </p:nvGrpSpPr>
            <p:grpSpPr bwMode="auto">
              <a:xfrm rot="10800000">
                <a:off x="8227588" y="1776519"/>
                <a:ext cx="138861" cy="142476"/>
                <a:chOff x="4991" y="7874"/>
                <a:chExt cx="230" cy="230"/>
              </a:xfrm>
            </p:grpSpPr>
            <p:sp>
              <p:nvSpPr>
                <p:cNvPr id="654" name="Rectangle 324"/>
                <p:cNvSpPr>
                  <a:spLocks noChangeArrowheads="1"/>
                </p:cNvSpPr>
                <p:nvPr/>
              </p:nvSpPr>
              <p:spPr bwMode="auto">
                <a:xfrm>
                  <a:off x="4991" y="7874"/>
                  <a:ext cx="230" cy="230"/>
                </a:xfrm>
                <a:prstGeom prst="rect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5" name="Rectangle 325"/>
                <p:cNvSpPr>
                  <a:spLocks noChangeArrowheads="1"/>
                </p:cNvSpPr>
                <p:nvPr/>
              </p:nvSpPr>
              <p:spPr bwMode="auto">
                <a:xfrm>
                  <a:off x="5070" y="7953"/>
                  <a:ext cx="61" cy="61"/>
                </a:xfrm>
                <a:prstGeom prst="rect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6" name="Line 326"/>
                <p:cNvSpPr>
                  <a:spLocks noChangeShapeType="1"/>
                </p:cNvSpPr>
                <p:nvPr/>
              </p:nvSpPr>
              <p:spPr bwMode="auto">
                <a:xfrm flipV="1">
                  <a:off x="4991" y="8010"/>
                  <a:ext cx="85" cy="84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7" name="Line 327"/>
                <p:cNvSpPr>
                  <a:spLocks noChangeShapeType="1"/>
                </p:cNvSpPr>
                <p:nvPr/>
              </p:nvSpPr>
              <p:spPr bwMode="auto">
                <a:xfrm flipH="1" flipV="1">
                  <a:off x="5127" y="8010"/>
                  <a:ext cx="84" cy="84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8" name="Line 328"/>
                <p:cNvSpPr>
                  <a:spLocks noChangeShapeType="1"/>
                </p:cNvSpPr>
                <p:nvPr/>
              </p:nvSpPr>
              <p:spPr bwMode="auto">
                <a:xfrm>
                  <a:off x="4991" y="7874"/>
                  <a:ext cx="85" cy="85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9" name="Line 329"/>
                <p:cNvSpPr>
                  <a:spLocks noChangeShapeType="1"/>
                </p:cNvSpPr>
                <p:nvPr/>
              </p:nvSpPr>
              <p:spPr bwMode="auto">
                <a:xfrm flipH="1">
                  <a:off x="5127" y="7874"/>
                  <a:ext cx="84" cy="85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pic>
            <p:nvPicPr>
              <p:cNvPr id="652" name="图片 1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68718" y="1757984"/>
                <a:ext cx="200570" cy="1728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3" name="图片 1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10368" y="1761094"/>
                <a:ext cx="200570" cy="1728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52" name="组合 305"/>
          <p:cNvGrpSpPr/>
          <p:nvPr/>
        </p:nvGrpSpPr>
        <p:grpSpPr>
          <a:xfrm>
            <a:off x="6952406" y="5290458"/>
            <a:ext cx="1202550" cy="158620"/>
            <a:chOff x="6943074" y="1736212"/>
            <a:chExt cx="1423375" cy="197683"/>
          </a:xfrm>
        </p:grpSpPr>
        <p:grpSp>
          <p:nvGrpSpPr>
            <p:cNvPr id="153" name="Group 15"/>
            <p:cNvGrpSpPr/>
            <p:nvPr/>
          </p:nvGrpSpPr>
          <p:grpSpPr bwMode="auto">
            <a:xfrm rot="10800000">
              <a:off x="6943074" y="1760969"/>
              <a:ext cx="138861" cy="142476"/>
              <a:chOff x="4991" y="7874"/>
              <a:chExt cx="230" cy="230"/>
            </a:xfrm>
          </p:grpSpPr>
          <p:sp>
            <p:nvSpPr>
              <p:cNvPr id="705" name="Rectangle 324"/>
              <p:cNvSpPr>
                <a:spLocks noChangeArrowheads="1"/>
              </p:cNvSpPr>
              <p:nvPr/>
            </p:nvSpPr>
            <p:spPr bwMode="auto">
              <a:xfrm>
                <a:off x="4991" y="7874"/>
                <a:ext cx="230" cy="230"/>
              </a:xfrm>
              <a:prstGeom prst="rect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6" name="Rectangle 325"/>
              <p:cNvSpPr>
                <a:spLocks noChangeArrowheads="1"/>
              </p:cNvSpPr>
              <p:nvPr/>
            </p:nvSpPr>
            <p:spPr bwMode="auto">
              <a:xfrm>
                <a:off x="5070" y="7953"/>
                <a:ext cx="61" cy="61"/>
              </a:xfrm>
              <a:prstGeom prst="rect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7" name="Line 326"/>
              <p:cNvSpPr>
                <a:spLocks noChangeShapeType="1"/>
              </p:cNvSpPr>
              <p:nvPr/>
            </p:nvSpPr>
            <p:spPr bwMode="auto">
              <a:xfrm flipV="1">
                <a:off x="4991" y="8010"/>
                <a:ext cx="85" cy="84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8" name="Line 327"/>
              <p:cNvSpPr>
                <a:spLocks noChangeShapeType="1"/>
              </p:cNvSpPr>
              <p:nvPr/>
            </p:nvSpPr>
            <p:spPr bwMode="auto">
              <a:xfrm flipH="1" flipV="1">
                <a:off x="5127" y="8010"/>
                <a:ext cx="84" cy="84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9" name="Line 328"/>
              <p:cNvSpPr>
                <a:spLocks noChangeShapeType="1"/>
              </p:cNvSpPr>
              <p:nvPr/>
            </p:nvSpPr>
            <p:spPr bwMode="auto">
              <a:xfrm>
                <a:off x="4991" y="7874"/>
                <a:ext cx="85" cy="85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0" name="Line 329"/>
              <p:cNvSpPr>
                <a:spLocks noChangeShapeType="1"/>
              </p:cNvSpPr>
              <p:nvPr/>
            </p:nvSpPr>
            <p:spPr bwMode="auto">
              <a:xfrm flipH="1">
                <a:off x="5127" y="7874"/>
                <a:ext cx="84" cy="85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54" name="Group 15"/>
            <p:cNvGrpSpPr/>
            <p:nvPr/>
          </p:nvGrpSpPr>
          <p:grpSpPr bwMode="auto">
            <a:xfrm rot="10800000">
              <a:off x="7375392" y="1764078"/>
              <a:ext cx="138861" cy="142476"/>
              <a:chOff x="4991" y="7874"/>
              <a:chExt cx="230" cy="230"/>
            </a:xfrm>
          </p:grpSpPr>
          <p:sp>
            <p:nvSpPr>
              <p:cNvPr id="699" name="Rectangle 324"/>
              <p:cNvSpPr>
                <a:spLocks noChangeArrowheads="1"/>
              </p:cNvSpPr>
              <p:nvPr/>
            </p:nvSpPr>
            <p:spPr bwMode="auto">
              <a:xfrm>
                <a:off x="4991" y="7874"/>
                <a:ext cx="230" cy="230"/>
              </a:xfrm>
              <a:prstGeom prst="rect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0" name="Rectangle 325"/>
              <p:cNvSpPr>
                <a:spLocks noChangeArrowheads="1"/>
              </p:cNvSpPr>
              <p:nvPr/>
            </p:nvSpPr>
            <p:spPr bwMode="auto">
              <a:xfrm>
                <a:off x="5070" y="7953"/>
                <a:ext cx="61" cy="61"/>
              </a:xfrm>
              <a:prstGeom prst="rect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1" name="Line 326"/>
              <p:cNvSpPr>
                <a:spLocks noChangeShapeType="1"/>
              </p:cNvSpPr>
              <p:nvPr/>
            </p:nvSpPr>
            <p:spPr bwMode="auto">
              <a:xfrm flipV="1">
                <a:off x="4991" y="8010"/>
                <a:ext cx="85" cy="84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2" name="Line 327"/>
              <p:cNvSpPr>
                <a:spLocks noChangeShapeType="1"/>
              </p:cNvSpPr>
              <p:nvPr/>
            </p:nvSpPr>
            <p:spPr bwMode="auto">
              <a:xfrm flipH="1" flipV="1">
                <a:off x="5127" y="8010"/>
                <a:ext cx="84" cy="84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3" name="Line 328"/>
              <p:cNvSpPr>
                <a:spLocks noChangeShapeType="1"/>
              </p:cNvSpPr>
              <p:nvPr/>
            </p:nvSpPr>
            <p:spPr bwMode="auto">
              <a:xfrm>
                <a:off x="4991" y="7874"/>
                <a:ext cx="85" cy="85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4" name="Line 329"/>
              <p:cNvSpPr>
                <a:spLocks noChangeShapeType="1"/>
              </p:cNvSpPr>
              <p:nvPr/>
            </p:nvSpPr>
            <p:spPr bwMode="auto">
              <a:xfrm flipH="1">
                <a:off x="5127" y="7874"/>
                <a:ext cx="84" cy="85"/>
              </a:xfrm>
              <a:prstGeom prst="line">
                <a:avLst/>
              </a:prstGeom>
              <a:noFill/>
              <a:ln w="6350">
                <a:solidFill>
                  <a:srgbClr val="385D8A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681" name="图片 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8410" y="1736212"/>
              <a:ext cx="200570" cy="172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56" name="组合 237"/>
            <p:cNvGrpSpPr/>
            <p:nvPr/>
          </p:nvGrpSpPr>
          <p:grpSpPr>
            <a:xfrm>
              <a:off x="7568718" y="1757984"/>
              <a:ext cx="797731" cy="175911"/>
              <a:chOff x="7568718" y="1757984"/>
              <a:chExt cx="797731" cy="175911"/>
            </a:xfrm>
          </p:grpSpPr>
          <p:grpSp>
            <p:nvGrpSpPr>
              <p:cNvPr id="157" name="Group 15"/>
              <p:cNvGrpSpPr/>
              <p:nvPr/>
            </p:nvGrpSpPr>
            <p:grpSpPr bwMode="auto">
              <a:xfrm rot="10800000">
                <a:off x="7807710" y="1776519"/>
                <a:ext cx="138861" cy="142476"/>
                <a:chOff x="4991" y="7874"/>
                <a:chExt cx="230" cy="230"/>
              </a:xfrm>
            </p:grpSpPr>
            <p:sp>
              <p:nvSpPr>
                <p:cNvPr id="693" name="Rectangle 324"/>
                <p:cNvSpPr>
                  <a:spLocks noChangeArrowheads="1"/>
                </p:cNvSpPr>
                <p:nvPr/>
              </p:nvSpPr>
              <p:spPr bwMode="auto">
                <a:xfrm>
                  <a:off x="4991" y="7874"/>
                  <a:ext cx="230" cy="230"/>
                </a:xfrm>
                <a:prstGeom prst="rect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4" name="Rectangle 325"/>
                <p:cNvSpPr>
                  <a:spLocks noChangeArrowheads="1"/>
                </p:cNvSpPr>
                <p:nvPr/>
              </p:nvSpPr>
              <p:spPr bwMode="auto">
                <a:xfrm>
                  <a:off x="5070" y="7953"/>
                  <a:ext cx="61" cy="61"/>
                </a:xfrm>
                <a:prstGeom prst="rect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5" name="Line 326"/>
                <p:cNvSpPr>
                  <a:spLocks noChangeShapeType="1"/>
                </p:cNvSpPr>
                <p:nvPr/>
              </p:nvSpPr>
              <p:spPr bwMode="auto">
                <a:xfrm flipV="1">
                  <a:off x="4991" y="8010"/>
                  <a:ext cx="85" cy="84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6" name="Line 327"/>
                <p:cNvSpPr>
                  <a:spLocks noChangeShapeType="1"/>
                </p:cNvSpPr>
                <p:nvPr/>
              </p:nvSpPr>
              <p:spPr bwMode="auto">
                <a:xfrm flipH="1" flipV="1">
                  <a:off x="5127" y="8010"/>
                  <a:ext cx="84" cy="84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7" name="Line 328"/>
                <p:cNvSpPr>
                  <a:spLocks noChangeShapeType="1"/>
                </p:cNvSpPr>
                <p:nvPr/>
              </p:nvSpPr>
              <p:spPr bwMode="auto">
                <a:xfrm>
                  <a:off x="4991" y="7874"/>
                  <a:ext cx="85" cy="85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8" name="Line 329"/>
                <p:cNvSpPr>
                  <a:spLocks noChangeShapeType="1"/>
                </p:cNvSpPr>
                <p:nvPr/>
              </p:nvSpPr>
              <p:spPr bwMode="auto">
                <a:xfrm flipH="1">
                  <a:off x="5127" y="7874"/>
                  <a:ext cx="84" cy="85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Group 15"/>
              <p:cNvGrpSpPr/>
              <p:nvPr/>
            </p:nvGrpSpPr>
            <p:grpSpPr bwMode="auto">
              <a:xfrm rot="10800000">
                <a:off x="8227588" y="1776519"/>
                <a:ext cx="138861" cy="142476"/>
                <a:chOff x="4991" y="7874"/>
                <a:chExt cx="230" cy="230"/>
              </a:xfrm>
            </p:grpSpPr>
            <p:sp>
              <p:nvSpPr>
                <p:cNvPr id="687" name="Rectangle 324"/>
                <p:cNvSpPr>
                  <a:spLocks noChangeArrowheads="1"/>
                </p:cNvSpPr>
                <p:nvPr/>
              </p:nvSpPr>
              <p:spPr bwMode="auto">
                <a:xfrm>
                  <a:off x="4991" y="7874"/>
                  <a:ext cx="230" cy="230"/>
                </a:xfrm>
                <a:prstGeom prst="rect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8" name="Rectangle 325"/>
                <p:cNvSpPr>
                  <a:spLocks noChangeArrowheads="1"/>
                </p:cNvSpPr>
                <p:nvPr/>
              </p:nvSpPr>
              <p:spPr bwMode="auto">
                <a:xfrm>
                  <a:off x="5070" y="7953"/>
                  <a:ext cx="61" cy="61"/>
                </a:xfrm>
                <a:prstGeom prst="rect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9" name="Line 326"/>
                <p:cNvSpPr>
                  <a:spLocks noChangeShapeType="1"/>
                </p:cNvSpPr>
                <p:nvPr/>
              </p:nvSpPr>
              <p:spPr bwMode="auto">
                <a:xfrm flipV="1">
                  <a:off x="4991" y="8010"/>
                  <a:ext cx="85" cy="84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0" name="Line 327"/>
                <p:cNvSpPr>
                  <a:spLocks noChangeShapeType="1"/>
                </p:cNvSpPr>
                <p:nvPr/>
              </p:nvSpPr>
              <p:spPr bwMode="auto">
                <a:xfrm flipH="1" flipV="1">
                  <a:off x="5127" y="8010"/>
                  <a:ext cx="84" cy="84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1" name="Line 328"/>
                <p:cNvSpPr>
                  <a:spLocks noChangeShapeType="1"/>
                </p:cNvSpPr>
                <p:nvPr/>
              </p:nvSpPr>
              <p:spPr bwMode="auto">
                <a:xfrm>
                  <a:off x="4991" y="7874"/>
                  <a:ext cx="85" cy="85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2" name="Line 329"/>
                <p:cNvSpPr>
                  <a:spLocks noChangeShapeType="1"/>
                </p:cNvSpPr>
                <p:nvPr/>
              </p:nvSpPr>
              <p:spPr bwMode="auto">
                <a:xfrm flipH="1">
                  <a:off x="5127" y="7874"/>
                  <a:ext cx="84" cy="85"/>
                </a:xfrm>
                <a:prstGeom prst="line">
                  <a:avLst/>
                </a:prstGeom>
                <a:noFill/>
                <a:ln w="6350">
                  <a:solidFill>
                    <a:srgbClr val="385D8A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pic>
            <p:nvPicPr>
              <p:cNvPr id="685" name="图片 1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68718" y="1757984"/>
                <a:ext cx="200570" cy="1728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86" name="图片 1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10368" y="1761094"/>
                <a:ext cx="200570" cy="1728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60" name="Group 7"/>
          <p:cNvGrpSpPr/>
          <p:nvPr/>
        </p:nvGrpSpPr>
        <p:grpSpPr bwMode="auto">
          <a:xfrm>
            <a:off x="9121702" y="6069276"/>
            <a:ext cx="71305" cy="66023"/>
            <a:chOff x="1514" y="8964"/>
            <a:chExt cx="67" cy="62"/>
          </a:xfrm>
        </p:grpSpPr>
        <p:sp>
          <p:nvSpPr>
            <p:cNvPr id="712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14" name="文本框 324"/>
          <p:cNvSpPr txBox="1"/>
          <p:nvPr/>
        </p:nvSpPr>
        <p:spPr>
          <a:xfrm>
            <a:off x="7274503" y="2127083"/>
            <a:ext cx="5534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5" name="文本框 324"/>
          <p:cNvSpPr txBox="1"/>
          <p:nvPr/>
        </p:nvSpPr>
        <p:spPr>
          <a:xfrm>
            <a:off x="7663279" y="2123972"/>
            <a:ext cx="5534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61" name="组合 718"/>
          <p:cNvGrpSpPr/>
          <p:nvPr/>
        </p:nvGrpSpPr>
        <p:grpSpPr>
          <a:xfrm>
            <a:off x="6857736" y="3215653"/>
            <a:ext cx="1498973" cy="267832"/>
            <a:chOff x="2565654" y="3355612"/>
            <a:chExt cx="1498973" cy="267832"/>
          </a:xfrm>
        </p:grpSpPr>
        <p:sp>
          <p:nvSpPr>
            <p:cNvPr id="716" name="文本框 324"/>
            <p:cNvSpPr txBox="1"/>
            <p:nvPr/>
          </p:nvSpPr>
          <p:spPr>
            <a:xfrm>
              <a:off x="2565654" y="3361834"/>
              <a:ext cx="5534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17" name="文本框 324"/>
            <p:cNvSpPr txBox="1"/>
            <p:nvPr/>
          </p:nvSpPr>
          <p:spPr>
            <a:xfrm>
              <a:off x="3041515" y="3361834"/>
              <a:ext cx="5534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18" name="文本框 324"/>
            <p:cNvSpPr txBox="1"/>
            <p:nvPr/>
          </p:nvSpPr>
          <p:spPr>
            <a:xfrm>
              <a:off x="3511156" y="3355612"/>
              <a:ext cx="5534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62" name="组合 720"/>
          <p:cNvGrpSpPr/>
          <p:nvPr/>
        </p:nvGrpSpPr>
        <p:grpSpPr>
          <a:xfrm>
            <a:off x="6851515" y="4319776"/>
            <a:ext cx="1498973" cy="267832"/>
            <a:chOff x="2565654" y="3355612"/>
            <a:chExt cx="1498973" cy="267832"/>
          </a:xfrm>
        </p:grpSpPr>
        <p:sp>
          <p:nvSpPr>
            <p:cNvPr id="722" name="文本框 324"/>
            <p:cNvSpPr txBox="1"/>
            <p:nvPr/>
          </p:nvSpPr>
          <p:spPr>
            <a:xfrm>
              <a:off x="2565654" y="3361834"/>
              <a:ext cx="5534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23" name="文本框 324"/>
            <p:cNvSpPr txBox="1"/>
            <p:nvPr/>
          </p:nvSpPr>
          <p:spPr>
            <a:xfrm>
              <a:off x="3041515" y="3361834"/>
              <a:ext cx="5534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24" name="文本框 324"/>
            <p:cNvSpPr txBox="1"/>
            <p:nvPr/>
          </p:nvSpPr>
          <p:spPr>
            <a:xfrm>
              <a:off x="3511156" y="3355612"/>
              <a:ext cx="5534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63" name="组合 724"/>
          <p:cNvGrpSpPr/>
          <p:nvPr/>
        </p:nvGrpSpPr>
        <p:grpSpPr>
          <a:xfrm>
            <a:off x="6832854" y="5439449"/>
            <a:ext cx="1498973" cy="267832"/>
            <a:chOff x="2565654" y="3355612"/>
            <a:chExt cx="1498973" cy="267832"/>
          </a:xfrm>
        </p:grpSpPr>
        <p:sp>
          <p:nvSpPr>
            <p:cNvPr id="726" name="文本框 324"/>
            <p:cNvSpPr txBox="1"/>
            <p:nvPr/>
          </p:nvSpPr>
          <p:spPr>
            <a:xfrm>
              <a:off x="2565654" y="3361834"/>
              <a:ext cx="5534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27" name="文本框 324"/>
            <p:cNvSpPr txBox="1"/>
            <p:nvPr/>
          </p:nvSpPr>
          <p:spPr>
            <a:xfrm>
              <a:off x="3041515" y="3361834"/>
              <a:ext cx="5534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28" name="文本框 324"/>
            <p:cNvSpPr txBox="1"/>
            <p:nvPr/>
          </p:nvSpPr>
          <p:spPr>
            <a:xfrm>
              <a:off x="3511156" y="3355612"/>
              <a:ext cx="55347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10A</a:t>
              </a:r>
              <a:endParaRPr lang="en-US" altLang="zh-CN" sz="1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729" name="文本框 215"/>
          <p:cNvSpPr txBox="1"/>
          <p:nvPr/>
        </p:nvSpPr>
        <p:spPr>
          <a:xfrm>
            <a:off x="6903559" y="1737121"/>
            <a:ext cx="12674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</a:rPr>
              <a:t>吸顶式通风</a:t>
            </a:r>
            <a:endParaRPr lang="en-US" altLang="zh-CN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0" name="文本框 215"/>
          <p:cNvSpPr txBox="1"/>
          <p:nvPr/>
        </p:nvSpPr>
        <p:spPr>
          <a:xfrm>
            <a:off x="6950212" y="2791480"/>
            <a:ext cx="12674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</a:rPr>
              <a:t>吸顶式通风</a:t>
            </a:r>
            <a:endParaRPr lang="en-US" altLang="zh-CN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1" name="文本框 215"/>
          <p:cNvSpPr txBox="1"/>
          <p:nvPr/>
        </p:nvSpPr>
        <p:spPr>
          <a:xfrm>
            <a:off x="6922220" y="3920484"/>
            <a:ext cx="12674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</a:rPr>
              <a:t>吸顶式通风</a:t>
            </a:r>
            <a:endParaRPr lang="en-US" altLang="zh-CN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2" name="文本框 215"/>
          <p:cNvSpPr txBox="1"/>
          <p:nvPr/>
        </p:nvSpPr>
        <p:spPr>
          <a:xfrm>
            <a:off x="6856905" y="5058819"/>
            <a:ext cx="12674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latin typeface="宋体" panose="02010600030101010101" pitchFamily="2" charset="-122"/>
                <a:ea typeface="宋体" panose="02010600030101010101" pitchFamily="2" charset="-122"/>
              </a:rPr>
              <a:t>吸顶式通风</a:t>
            </a:r>
            <a:endParaRPr lang="en-US" altLang="zh-CN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" name="文本框 344"/>
          <p:cNvSpPr txBox="1"/>
          <p:nvPr/>
        </p:nvSpPr>
        <p:spPr>
          <a:xfrm>
            <a:off x="5470411" y="4494243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10A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1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9373834" y="1716869"/>
            <a:ext cx="157015" cy="135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3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9364503" y="1324984"/>
            <a:ext cx="157015" cy="135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5" name="文本框 344"/>
          <p:cNvSpPr txBox="1"/>
          <p:nvPr/>
        </p:nvSpPr>
        <p:spPr>
          <a:xfrm>
            <a:off x="9012933" y="1673290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16A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" name="文本框 344"/>
          <p:cNvSpPr txBox="1"/>
          <p:nvPr/>
        </p:nvSpPr>
        <p:spPr>
          <a:xfrm>
            <a:off x="9003603" y="1262743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10A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40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53998" y="5125011"/>
            <a:ext cx="147684" cy="12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1" name="文本框 344"/>
          <p:cNvSpPr txBox="1"/>
          <p:nvPr/>
        </p:nvSpPr>
        <p:spPr>
          <a:xfrm>
            <a:off x="5336673" y="5069630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10A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2" name="文本框 117"/>
          <p:cNvSpPr txBox="1"/>
          <p:nvPr/>
        </p:nvSpPr>
        <p:spPr>
          <a:xfrm>
            <a:off x="5600959" y="5410342"/>
            <a:ext cx="8122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en-US" altLang="zh-CN" sz="1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3" name="文本框 117"/>
          <p:cNvSpPr txBox="1"/>
          <p:nvPr/>
        </p:nvSpPr>
        <p:spPr>
          <a:xfrm>
            <a:off x="8505889" y="2530293"/>
            <a:ext cx="8122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en-US" altLang="zh-CN" sz="1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4" name="文本框 117"/>
          <p:cNvSpPr txBox="1"/>
          <p:nvPr/>
        </p:nvSpPr>
        <p:spPr>
          <a:xfrm>
            <a:off x="8409474" y="4710546"/>
            <a:ext cx="8122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>
                <a:latin typeface="宋体" panose="02010600030101010101" pitchFamily="2" charset="-122"/>
                <a:ea typeface="宋体" panose="02010600030101010101" pitchFamily="2" charset="-122"/>
              </a:rPr>
              <a:t>靠墙边台</a:t>
            </a:r>
            <a:endParaRPr lang="en-US" altLang="zh-CN" sz="1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8" name="文本框 117"/>
          <p:cNvSpPr txBox="1"/>
          <p:nvPr/>
        </p:nvSpPr>
        <p:spPr>
          <a:xfrm>
            <a:off x="5529424" y="3575321"/>
            <a:ext cx="9833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>
                <a:latin typeface="宋体" panose="02010600030101010101" pitchFamily="2" charset="-122"/>
                <a:ea typeface="宋体" panose="02010600030101010101" pitchFamily="2" charset="-122"/>
              </a:rPr>
              <a:t>投影仪幕布</a:t>
            </a:r>
            <a:endParaRPr lang="en-US" altLang="zh-CN" sz="1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47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3517" y="6126060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933" y="612605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9" name="文本框 344"/>
          <p:cNvSpPr txBox="1"/>
          <p:nvPr/>
        </p:nvSpPr>
        <p:spPr>
          <a:xfrm>
            <a:off x="8795219" y="6083556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16A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0" name="文本框 344"/>
          <p:cNvSpPr txBox="1"/>
          <p:nvPr/>
        </p:nvSpPr>
        <p:spPr>
          <a:xfrm>
            <a:off x="5523285" y="6021352"/>
            <a:ext cx="47007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b="1" dirty="0">
                <a:latin typeface="宋体" panose="02010600030101010101" pitchFamily="2" charset="-122"/>
                <a:ea typeface="宋体" panose="02010600030101010101" pitchFamily="2" charset="-122"/>
              </a:rPr>
              <a:t> 16A</a:t>
            </a:r>
            <a:endParaRPr lang="en-US" altLang="zh-CN" sz="105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43110" y="2470150"/>
            <a:ext cx="16008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rgbClr val="FF0000"/>
                </a:solidFill>
              </a:rPr>
              <a:t>干燥箱（1600W）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9643110" y="2005965"/>
            <a:ext cx="16008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rgbClr val="FF0000"/>
                </a:solidFill>
              </a:rPr>
              <a:t>电炉（2000W）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>
            <p:custDataLst>
              <p:tags r:id="rId6"/>
            </p:custDataLst>
          </p:nvPr>
        </p:nvSpPr>
        <p:spPr>
          <a:xfrm>
            <a:off x="9643110" y="1638300"/>
            <a:ext cx="16008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电炉（2000W）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>
            <p:custDataLst>
              <p:tags r:id="rId7"/>
            </p:custDataLst>
          </p:nvPr>
        </p:nvSpPr>
        <p:spPr>
          <a:xfrm>
            <a:off x="9702800" y="3442970"/>
            <a:ext cx="16008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rgbClr val="FF0000"/>
                </a:solidFill>
              </a:rPr>
              <a:t>凝胶成像仪（配电脑）（600W）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>
            <p:custDataLst>
              <p:tags r:id="rId8"/>
            </p:custDataLst>
          </p:nvPr>
        </p:nvSpPr>
        <p:spPr>
          <a:xfrm>
            <a:off x="9643110" y="4576445"/>
            <a:ext cx="16008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rgbClr val="FF0000"/>
                </a:solidFill>
              </a:rPr>
              <a:t>水浴锅（1200W）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64" name="文本框 63"/>
          <p:cNvSpPr txBox="1"/>
          <p:nvPr>
            <p:custDataLst>
              <p:tags r:id="rId9"/>
            </p:custDataLst>
          </p:nvPr>
        </p:nvSpPr>
        <p:spPr>
          <a:xfrm>
            <a:off x="9643110" y="4837430"/>
            <a:ext cx="16008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rgbClr val="FF0000"/>
                </a:solidFill>
              </a:rPr>
              <a:t>水浴锅（1200W）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9026" y="0"/>
            <a:ext cx="11251096" cy="5861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兽医药理实验室</a:t>
            </a:r>
            <a:r>
              <a:rPr lang="zh-CN" altLang="en-US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（郭凤英）</a:t>
            </a: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环氧树脂自流坪地面（防水、防酸、防化学腐蚀），双开门（可视窗）。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2. 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中央实验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5000mm*1500mm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），高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800mm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  </a:t>
            </a:r>
            <a:r>
              <a:rPr lang="zh-CN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水池（上下水点）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个，地漏（下水点）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  </a:t>
            </a:r>
            <a:r>
              <a:rPr lang="zh-CN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通风排气口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个（吸顶式）。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化学药品柜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个（推拉门式）。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  </a:t>
            </a:r>
            <a:r>
              <a:rPr lang="zh-CN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靠墙设实验边台，上设吊柜（有玻璃窗）。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  </a:t>
            </a:r>
            <a:r>
              <a:rPr lang="zh-CN" altLang="en-US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主要仪器设备：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冰箱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台</a:t>
            </a:r>
            <a:r>
              <a:rPr lang="zh-CN" altLang="en-US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200W</a:t>
            </a:r>
            <a:r>
              <a:rPr lang="zh-CN" altLang="en-US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，洗衣机一台（上下水点）</a:t>
            </a:r>
            <a:r>
              <a:rPr lang="zh-CN" altLang="en-US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电炉（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台，动物行为分析系统（</a:t>
            </a:r>
            <a:r>
              <a:rPr lang="en-US" altLang="zh-CN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8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00W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）一套，冷热</a:t>
            </a:r>
            <a:r>
              <a:rPr lang="zh-CN" altLang="en-US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板仪</a:t>
            </a:r>
            <a:r>
              <a:rPr lang="en-US" altLang="zh-CN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2</a:t>
            </a:r>
            <a:r>
              <a:rPr lang="zh-CN" altLang="en-US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台（</a:t>
            </a:r>
            <a:r>
              <a:rPr lang="en-US" altLang="zh-CN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400W*2</a:t>
            </a:r>
            <a:r>
              <a:rPr lang="zh-CN" altLang="en-US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），热刺痛仪</a:t>
            </a:r>
            <a:r>
              <a:rPr lang="en-US" altLang="zh-CN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2</a:t>
            </a:r>
            <a:r>
              <a:rPr lang="zh-CN" altLang="en-US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台（</a:t>
            </a:r>
            <a:r>
              <a:rPr lang="en-US" altLang="zh-CN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400W*2</a:t>
            </a:r>
            <a:r>
              <a:rPr lang="zh-CN" altLang="en-US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）、动物疲劳转棒仪</a:t>
            </a:r>
            <a:r>
              <a:rPr lang="en-US" altLang="zh-CN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2</a:t>
            </a:r>
            <a:r>
              <a:rPr lang="zh-CN" altLang="en-US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台（</a:t>
            </a:r>
            <a:r>
              <a:rPr lang="en-US" altLang="zh-CN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 400W*2  </a:t>
            </a:r>
            <a:r>
              <a:rPr lang="zh-CN" altLang="en-US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），智能热板仪</a:t>
            </a:r>
            <a:r>
              <a:rPr lang="en-US" altLang="zh-CN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2</a:t>
            </a:r>
            <a:r>
              <a:rPr lang="zh-CN" altLang="en-US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台（</a:t>
            </a:r>
            <a:r>
              <a:rPr lang="en-US" altLang="zh-CN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 500W*2 </a:t>
            </a:r>
            <a:r>
              <a:rPr lang="zh-CN" altLang="en-US" dirty="0">
                <a:latin typeface="Times New Roman" panose="02020603050405020304" charset="0"/>
                <a:ea typeface="宋体" panose="02010600030101010101" pitchFamily="2" charset="-122"/>
                <a:cs typeface="Calibri" panose="020F0502020204030204" charset="0"/>
              </a:rPr>
              <a:t>）等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8.  220V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16A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插座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10A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插座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26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个；数据点位（网线接口）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注：所有实验台电源插座，高度均在台面以上。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266700" indent="-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9. 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总功率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15000W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4180" y="717550"/>
            <a:ext cx="5154295" cy="574167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505" y="684028"/>
            <a:ext cx="5154295" cy="5741670"/>
          </a:xfrm>
          <a:prstGeom prst="rect">
            <a:avLst/>
          </a:prstGeom>
        </p:spPr>
      </p:pic>
      <p:pic>
        <p:nvPicPr>
          <p:cNvPr id="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20000">
            <a:off x="3484789" y="395399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/>
          <p:nvPr/>
        </p:nvSpPr>
        <p:spPr>
          <a:xfrm>
            <a:off x="-596309" y="598725"/>
            <a:ext cx="5124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药理实验室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(110m</a:t>
            </a:r>
            <a:r>
              <a:rPr lang="en-US" altLang="zh-CN" sz="24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5" name="文本框 314"/>
          <p:cNvSpPr txBox="1"/>
          <p:nvPr/>
        </p:nvSpPr>
        <p:spPr>
          <a:xfrm>
            <a:off x="6319502" y="1416995"/>
            <a:ext cx="757223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洗衣机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" name="Freeform 16"/>
          <p:cNvSpPr/>
          <p:nvPr/>
        </p:nvSpPr>
        <p:spPr bwMode="auto">
          <a:xfrm>
            <a:off x="6555403" y="1087120"/>
            <a:ext cx="287271" cy="343595"/>
          </a:xfrm>
          <a:custGeom>
            <a:avLst/>
            <a:gdLst>
              <a:gd name="T0" fmla="*/ 122193 w 756"/>
              <a:gd name="T1" fmla="*/ 0 h 946"/>
              <a:gd name="T2" fmla="*/ 146632 w 756"/>
              <a:gd name="T3" fmla="*/ 24103 h 946"/>
              <a:gd name="T4" fmla="*/ 146632 w 756"/>
              <a:gd name="T5" fmla="*/ 156862 h 946"/>
              <a:gd name="T6" fmla="*/ 122193 w 756"/>
              <a:gd name="T7" fmla="*/ 180965 h 946"/>
              <a:gd name="T8" fmla="*/ 24439 w 756"/>
              <a:gd name="T9" fmla="*/ 180965 h 946"/>
              <a:gd name="T10" fmla="*/ 0 w 756"/>
              <a:gd name="T11" fmla="*/ 156862 h 946"/>
              <a:gd name="T12" fmla="*/ 0 w 756"/>
              <a:gd name="T13" fmla="*/ 24103 h 946"/>
              <a:gd name="T14" fmla="*/ 24439 w 756"/>
              <a:gd name="T15" fmla="*/ 0 h 946"/>
              <a:gd name="T16" fmla="*/ 122193 w 756"/>
              <a:gd name="T17" fmla="*/ 0 h 94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56" h="946">
                <a:moveTo>
                  <a:pt x="630" y="0"/>
                </a:moveTo>
                <a:cubicBezTo>
                  <a:pt x="700" y="0"/>
                  <a:pt x="756" y="57"/>
                  <a:pt x="756" y="126"/>
                </a:cubicBezTo>
                <a:lnTo>
                  <a:pt x="756" y="820"/>
                </a:lnTo>
                <a:cubicBezTo>
                  <a:pt x="756" y="889"/>
                  <a:pt x="700" y="946"/>
                  <a:pt x="630" y="946"/>
                </a:cubicBezTo>
                <a:lnTo>
                  <a:pt x="126" y="946"/>
                </a:lnTo>
                <a:cubicBezTo>
                  <a:pt x="57" y="946"/>
                  <a:pt x="0" y="889"/>
                  <a:pt x="0" y="820"/>
                </a:cubicBezTo>
                <a:lnTo>
                  <a:pt x="0" y="126"/>
                </a:lnTo>
                <a:cubicBezTo>
                  <a:pt x="0" y="57"/>
                  <a:pt x="57" y="0"/>
                  <a:pt x="126" y="0"/>
                </a:cubicBezTo>
                <a:lnTo>
                  <a:pt x="630" y="0"/>
                </a:lnTo>
                <a:close/>
              </a:path>
            </a:pathLst>
          </a:custGeom>
          <a:noFill/>
          <a:ln w="635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18" name="Group 4"/>
          <p:cNvGrpSpPr/>
          <p:nvPr/>
        </p:nvGrpSpPr>
        <p:grpSpPr bwMode="auto">
          <a:xfrm>
            <a:off x="6642040" y="1250315"/>
            <a:ext cx="97155" cy="89535"/>
            <a:chOff x="1514" y="8964"/>
            <a:chExt cx="67" cy="62"/>
          </a:xfrm>
        </p:grpSpPr>
        <p:sp>
          <p:nvSpPr>
            <p:cNvPr id="319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1" name="Rectangle 25"/>
          <p:cNvSpPr>
            <a:spLocks noChangeArrowheads="1"/>
          </p:cNvSpPr>
          <p:nvPr/>
        </p:nvSpPr>
        <p:spPr bwMode="auto">
          <a:xfrm>
            <a:off x="6124061" y="1097663"/>
            <a:ext cx="332900" cy="342219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2" name="文本框 321"/>
          <p:cNvSpPr txBox="1"/>
          <p:nvPr/>
        </p:nvSpPr>
        <p:spPr>
          <a:xfrm>
            <a:off x="5997028" y="1165263"/>
            <a:ext cx="601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冰箱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12"/>
          <p:cNvGrpSpPr/>
          <p:nvPr/>
        </p:nvGrpSpPr>
        <p:grpSpPr bwMode="auto">
          <a:xfrm>
            <a:off x="3519834" y="3764097"/>
            <a:ext cx="182226" cy="179584"/>
            <a:chOff x="1808" y="10942"/>
            <a:chExt cx="173" cy="170"/>
          </a:xfrm>
        </p:grpSpPr>
        <p:sp>
          <p:nvSpPr>
            <p:cNvPr id="23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731" y="93457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105" y="94155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814" y="95108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552" y="943130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20000">
            <a:off x="3448594" y="209154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20000">
            <a:off x="3440643" y="2937525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20000">
            <a:off x="3444149" y="3331272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20000">
            <a:off x="3448594" y="495412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20000">
            <a:off x="3447959" y="546339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437789" y="18095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437789" y="2190454"/>
            <a:ext cx="171661" cy="147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437789" y="2998890"/>
            <a:ext cx="171661" cy="147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437789" y="3379255"/>
            <a:ext cx="171661" cy="147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437789" y="3759620"/>
            <a:ext cx="171661" cy="147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437789" y="2618525"/>
            <a:ext cx="171661" cy="147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437789" y="4139985"/>
            <a:ext cx="171661" cy="147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" name="矩形 127"/>
          <p:cNvSpPr/>
          <p:nvPr/>
        </p:nvSpPr>
        <p:spPr>
          <a:xfrm>
            <a:off x="8162561" y="1853873"/>
            <a:ext cx="330200" cy="240689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437789" y="495793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438424" y="545958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0" name="文本框 129"/>
          <p:cNvSpPr txBox="1"/>
          <p:nvPr/>
        </p:nvSpPr>
        <p:spPr>
          <a:xfrm>
            <a:off x="8589120" y="1794233"/>
            <a:ext cx="38354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16A</a:t>
            </a:r>
            <a:endParaRPr lang="en-US" altLang="zh-CN" sz="900" dirty="0"/>
          </a:p>
        </p:txBody>
      </p:sp>
      <p:sp>
        <p:nvSpPr>
          <p:cNvPr id="144" name="矩形 143"/>
          <p:cNvSpPr/>
          <p:nvPr/>
        </p:nvSpPr>
        <p:spPr>
          <a:xfrm>
            <a:off x="8135660" y="4818380"/>
            <a:ext cx="330200" cy="10185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3584157" y="4779010"/>
            <a:ext cx="356587" cy="10185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 rot="5400000">
            <a:off x="4800760" y="932650"/>
            <a:ext cx="373576" cy="6477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9" name="组合 188"/>
          <p:cNvGrpSpPr/>
          <p:nvPr/>
        </p:nvGrpSpPr>
        <p:grpSpPr>
          <a:xfrm>
            <a:off x="590796" y="3288380"/>
            <a:ext cx="593885" cy="422519"/>
            <a:chOff x="9267" y="3327"/>
            <a:chExt cx="1310" cy="932"/>
          </a:xfrm>
        </p:grpSpPr>
        <p:sp>
          <p:nvSpPr>
            <p:cNvPr id="190" name="矩形 189"/>
            <p:cNvSpPr/>
            <p:nvPr/>
          </p:nvSpPr>
          <p:spPr>
            <a:xfrm>
              <a:off x="9267" y="3335"/>
              <a:ext cx="1311" cy="91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1" name="直接连接符 190"/>
            <p:cNvCxnSpPr/>
            <p:nvPr/>
          </p:nvCxnSpPr>
          <p:spPr>
            <a:xfrm>
              <a:off x="10294" y="3327"/>
              <a:ext cx="15" cy="9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2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65" y="3662"/>
              <a:ext cx="2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3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85" y="3662"/>
              <a:ext cx="2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94" name="组合 193"/>
            <p:cNvGrpSpPr/>
            <p:nvPr/>
          </p:nvGrpSpPr>
          <p:grpSpPr>
            <a:xfrm>
              <a:off x="10323" y="3663"/>
              <a:ext cx="255" cy="231"/>
              <a:chOff x="11646" y="5691"/>
              <a:chExt cx="782" cy="630"/>
            </a:xfrm>
          </p:grpSpPr>
          <p:sp>
            <p:nvSpPr>
              <p:cNvPr id="195" name="圆角矩形 194"/>
              <p:cNvSpPr/>
              <p:nvPr/>
            </p:nvSpPr>
            <p:spPr>
              <a:xfrm>
                <a:off x="11646" y="5691"/>
                <a:ext cx="782" cy="631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6" name="Group 7"/>
              <p:cNvGrpSpPr/>
              <p:nvPr/>
            </p:nvGrpSpPr>
            <p:grpSpPr bwMode="auto">
              <a:xfrm flipH="1">
                <a:off x="11874" y="5880"/>
                <a:ext cx="326" cy="274"/>
                <a:chOff x="1514" y="8964"/>
                <a:chExt cx="67" cy="62"/>
              </a:xfrm>
            </p:grpSpPr>
            <p:sp>
              <p:nvSpPr>
                <p:cNvPr id="197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99" name="テキスト ボックス 24"/>
          <p:cNvSpPr txBox="1">
            <a:spLocks noChangeArrowheads="1"/>
          </p:cNvSpPr>
          <p:nvPr/>
        </p:nvSpPr>
        <p:spPr bwMode="auto">
          <a:xfrm>
            <a:off x="1181564" y="3288380"/>
            <a:ext cx="15290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实验平台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4567692" y="1068320"/>
            <a:ext cx="6477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药品柜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1" name="文本框 200"/>
          <p:cNvSpPr txBox="1"/>
          <p:nvPr/>
        </p:nvSpPr>
        <p:spPr>
          <a:xfrm>
            <a:off x="3527365" y="5117465"/>
            <a:ext cx="356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边台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8159523" y="2199610"/>
            <a:ext cx="356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边台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7996603" y="4938395"/>
            <a:ext cx="5969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边台上设吊柜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1" name="文本框 210"/>
          <p:cNvSpPr txBox="1"/>
          <p:nvPr/>
        </p:nvSpPr>
        <p:spPr>
          <a:xfrm>
            <a:off x="304882" y="4145828"/>
            <a:ext cx="305004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备注：</a:t>
            </a:r>
            <a:endParaRPr lang="zh-CN" altLang="en-US" sz="1400" dirty="0"/>
          </a:p>
          <a:p>
            <a:r>
              <a:rPr lang="en-US" altLang="zh-CN" sz="1400" dirty="0"/>
              <a:t>1</a:t>
            </a:r>
            <a:r>
              <a:rPr lang="zh-CN" altLang="en-US" sz="1400" dirty="0"/>
              <a:t>、洗衣机、实验平台需要设置上水与下水管。洗衣机旁地下设置地漏</a:t>
            </a:r>
            <a:r>
              <a:rPr lang="en-US" altLang="zh-CN" sz="1400" dirty="0"/>
              <a:t>1</a:t>
            </a:r>
            <a:r>
              <a:rPr lang="zh-CN" altLang="en-US" sz="1400" dirty="0"/>
              <a:t>。</a:t>
            </a:r>
            <a:endParaRPr lang="zh-CN" altLang="en-US" sz="1400" dirty="0"/>
          </a:p>
          <a:p>
            <a:r>
              <a:rPr lang="en-US" altLang="zh-CN" sz="1400" dirty="0"/>
              <a:t>2</a:t>
            </a:r>
            <a:r>
              <a:rPr lang="zh-CN" altLang="en-US" sz="1400" dirty="0"/>
              <a:t>、除图例配置三个</a:t>
            </a:r>
            <a:r>
              <a:rPr lang="en-US" altLang="zh-CN" sz="1400" dirty="0"/>
              <a:t>16A</a:t>
            </a:r>
            <a:r>
              <a:rPr lang="zh-CN" altLang="en-US" sz="1400" dirty="0"/>
              <a:t>插座，其余全部为</a:t>
            </a:r>
            <a:r>
              <a:rPr lang="en-US" altLang="zh-CN" sz="1400" dirty="0"/>
              <a:t>10A 5</a:t>
            </a:r>
            <a:r>
              <a:rPr lang="zh-CN" altLang="en-US" sz="1400" dirty="0"/>
              <a:t>孔插座。</a:t>
            </a:r>
            <a:endParaRPr lang="zh-CN" altLang="en-US" sz="1400" dirty="0"/>
          </a:p>
          <a:p>
            <a:r>
              <a:rPr lang="en-US" altLang="zh-CN" sz="1400" dirty="0"/>
              <a:t>3</a:t>
            </a:r>
            <a:r>
              <a:rPr lang="zh-CN" altLang="en-US" sz="1400" dirty="0"/>
              <a:t>、实验平台尺寸</a:t>
            </a:r>
            <a:r>
              <a:rPr lang="en-US" altLang="zh-CN" sz="1400" dirty="0"/>
              <a:t>:5000mm*1500mm.</a:t>
            </a:r>
            <a:endParaRPr lang="zh-CN" altLang="en-US" sz="1400" dirty="0"/>
          </a:p>
          <a:p>
            <a:endParaRPr lang="en-US" altLang="zh-CN" sz="1400" dirty="0"/>
          </a:p>
        </p:txBody>
      </p:sp>
      <p:grpSp>
        <p:nvGrpSpPr>
          <p:cNvPr id="212" name="Group 7"/>
          <p:cNvGrpSpPr/>
          <p:nvPr/>
        </p:nvGrpSpPr>
        <p:grpSpPr bwMode="auto">
          <a:xfrm>
            <a:off x="6949138" y="1104030"/>
            <a:ext cx="71305" cy="66023"/>
            <a:chOff x="1514" y="8964"/>
            <a:chExt cx="67" cy="62"/>
          </a:xfrm>
        </p:grpSpPr>
        <p:sp>
          <p:nvSpPr>
            <p:cNvPr id="213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5" name="Group 7"/>
          <p:cNvGrpSpPr/>
          <p:nvPr/>
        </p:nvGrpSpPr>
        <p:grpSpPr bwMode="auto">
          <a:xfrm>
            <a:off x="3567128" y="5836685"/>
            <a:ext cx="71305" cy="66023"/>
            <a:chOff x="1514" y="8964"/>
            <a:chExt cx="67" cy="62"/>
          </a:xfrm>
        </p:grpSpPr>
        <p:sp>
          <p:nvSpPr>
            <p:cNvPr id="216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8" name="Group 7"/>
          <p:cNvGrpSpPr/>
          <p:nvPr/>
        </p:nvGrpSpPr>
        <p:grpSpPr bwMode="auto">
          <a:xfrm>
            <a:off x="8405193" y="5843670"/>
            <a:ext cx="71305" cy="66023"/>
            <a:chOff x="1514" y="8964"/>
            <a:chExt cx="67" cy="62"/>
          </a:xfrm>
        </p:grpSpPr>
        <p:sp>
          <p:nvSpPr>
            <p:cNvPr id="219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1" name="テキスト ボックス 24"/>
          <p:cNvSpPr txBox="1">
            <a:spLocks noChangeArrowheads="1"/>
          </p:cNvSpPr>
          <p:nvPr/>
        </p:nvSpPr>
        <p:spPr bwMode="auto">
          <a:xfrm>
            <a:off x="3809305" y="5727700"/>
            <a:ext cx="388620" cy="16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800" dirty="0">
                <a:latin typeface="宋体" panose="02010600030101010101" pitchFamily="2" charset="-122"/>
                <a:ea typeface="宋体" panose="02010600030101010101" pitchFamily="2" charset="-122"/>
              </a:rPr>
              <a:t>地漏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2" name="テキスト ボックス 24"/>
          <p:cNvSpPr txBox="1">
            <a:spLocks noChangeArrowheads="1"/>
          </p:cNvSpPr>
          <p:nvPr/>
        </p:nvSpPr>
        <p:spPr bwMode="auto">
          <a:xfrm>
            <a:off x="7927280" y="5848985"/>
            <a:ext cx="388620" cy="16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800" dirty="0">
                <a:latin typeface="宋体" panose="02010600030101010101" pitchFamily="2" charset="-122"/>
                <a:ea typeface="宋体" panose="02010600030101010101" pitchFamily="2" charset="-122"/>
              </a:rPr>
              <a:t>地漏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3" name="テキスト ボックス 24"/>
          <p:cNvSpPr txBox="1">
            <a:spLocks noChangeArrowheads="1"/>
          </p:cNvSpPr>
          <p:nvPr/>
        </p:nvSpPr>
        <p:spPr bwMode="auto">
          <a:xfrm>
            <a:off x="6913820" y="1233170"/>
            <a:ext cx="127635" cy="31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800" dirty="0">
                <a:latin typeface="宋体" panose="02010600030101010101" pitchFamily="2" charset="-122"/>
                <a:ea typeface="宋体" panose="02010600030101010101" pitchFamily="2" charset="-122"/>
              </a:rPr>
              <a:t>地漏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1" name="矩形 260"/>
          <p:cNvSpPr/>
          <p:nvPr/>
        </p:nvSpPr>
        <p:spPr>
          <a:xfrm>
            <a:off x="3550860" y="1339850"/>
            <a:ext cx="258445" cy="6546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solidFill>
                <a:schemeClr val="bg1"/>
              </a:solidFill>
              <a:highlight>
                <a:srgbClr val="000000"/>
              </a:highlight>
            </a:endParaRPr>
          </a:p>
        </p:txBody>
      </p:sp>
      <p:sp>
        <p:nvSpPr>
          <p:cNvPr id="262" name="文本框 261"/>
          <p:cNvSpPr txBox="1"/>
          <p:nvPr/>
        </p:nvSpPr>
        <p:spPr>
          <a:xfrm>
            <a:off x="3538795" y="1509395"/>
            <a:ext cx="3016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</a:rPr>
              <a:t>衣柜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8576696" y="5422265"/>
            <a:ext cx="38354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16A</a:t>
            </a:r>
            <a:endParaRPr lang="en-US" altLang="zh-CN" sz="900" dirty="0"/>
          </a:p>
        </p:txBody>
      </p:sp>
      <p:sp>
        <p:nvSpPr>
          <p:cNvPr id="265" name="文本框 264"/>
          <p:cNvSpPr txBox="1"/>
          <p:nvPr/>
        </p:nvSpPr>
        <p:spPr>
          <a:xfrm>
            <a:off x="3187005" y="5457190"/>
            <a:ext cx="38354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/>
              <a:t>16A</a:t>
            </a:r>
            <a:endParaRPr lang="en-US" altLang="zh-CN" sz="900" dirty="0"/>
          </a:p>
        </p:txBody>
      </p:sp>
      <p:pic>
        <p:nvPicPr>
          <p:cNvPr id="30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449493" y="2512343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组合 47"/>
          <p:cNvGrpSpPr/>
          <p:nvPr/>
        </p:nvGrpSpPr>
        <p:grpSpPr>
          <a:xfrm>
            <a:off x="4668514" y="2059244"/>
            <a:ext cx="2778125" cy="623381"/>
            <a:chOff x="5280660" y="2019489"/>
            <a:chExt cx="2778125" cy="623381"/>
          </a:xfrm>
        </p:grpSpPr>
        <p:grpSp>
          <p:nvGrpSpPr>
            <p:cNvPr id="47" name="组合 46"/>
            <p:cNvGrpSpPr/>
            <p:nvPr/>
          </p:nvGrpSpPr>
          <p:grpSpPr>
            <a:xfrm>
              <a:off x="5280660" y="2019489"/>
              <a:ext cx="2778125" cy="623381"/>
              <a:chOff x="5280660" y="2019489"/>
              <a:chExt cx="2778125" cy="623381"/>
            </a:xfrm>
          </p:grpSpPr>
          <p:grpSp>
            <p:nvGrpSpPr>
              <p:cNvPr id="138" name="组合 137"/>
              <p:cNvGrpSpPr/>
              <p:nvPr/>
            </p:nvGrpSpPr>
            <p:grpSpPr>
              <a:xfrm>
                <a:off x="5280660" y="2042160"/>
                <a:ext cx="2778125" cy="600710"/>
                <a:chOff x="8316" y="3006"/>
                <a:chExt cx="4375" cy="946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8316" y="3006"/>
                  <a:ext cx="4360" cy="946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38" name="Group 2"/>
                <p:cNvGrpSpPr/>
                <p:nvPr/>
              </p:nvGrpSpPr>
              <p:grpSpPr bwMode="auto">
                <a:xfrm>
                  <a:off x="12308" y="3289"/>
                  <a:ext cx="383" cy="474"/>
                  <a:chOff x="933" y="6926"/>
                  <a:chExt cx="230" cy="285"/>
                </a:xfrm>
              </p:grpSpPr>
              <p:sp>
                <p:nvSpPr>
                  <p:cNvPr id="43" name="Freeform 16"/>
                  <p:cNvSpPr/>
                  <p:nvPr/>
                </p:nvSpPr>
                <p:spPr bwMode="auto">
                  <a:xfrm>
                    <a:off x="933" y="6926"/>
                    <a:ext cx="230" cy="285"/>
                  </a:xfrm>
                  <a:custGeom>
                    <a:avLst/>
                    <a:gdLst>
                      <a:gd name="T0" fmla="*/ 122193 w 756"/>
                      <a:gd name="T1" fmla="*/ 0 h 946"/>
                      <a:gd name="T2" fmla="*/ 146632 w 756"/>
                      <a:gd name="T3" fmla="*/ 24103 h 946"/>
                      <a:gd name="T4" fmla="*/ 146632 w 756"/>
                      <a:gd name="T5" fmla="*/ 156862 h 946"/>
                      <a:gd name="T6" fmla="*/ 122193 w 756"/>
                      <a:gd name="T7" fmla="*/ 180965 h 946"/>
                      <a:gd name="T8" fmla="*/ 24439 w 756"/>
                      <a:gd name="T9" fmla="*/ 180965 h 946"/>
                      <a:gd name="T10" fmla="*/ 0 w 756"/>
                      <a:gd name="T11" fmla="*/ 156862 h 946"/>
                      <a:gd name="T12" fmla="*/ 0 w 756"/>
                      <a:gd name="T13" fmla="*/ 24103 h 946"/>
                      <a:gd name="T14" fmla="*/ 24439 w 756"/>
                      <a:gd name="T15" fmla="*/ 0 h 946"/>
                      <a:gd name="T16" fmla="*/ 122193 w 756"/>
                      <a:gd name="T17" fmla="*/ 0 h 9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756" h="946">
                        <a:moveTo>
                          <a:pt x="630" y="0"/>
                        </a:moveTo>
                        <a:cubicBezTo>
                          <a:pt x="700" y="0"/>
                          <a:pt x="756" y="57"/>
                          <a:pt x="756" y="126"/>
                        </a:cubicBezTo>
                        <a:lnTo>
                          <a:pt x="756" y="820"/>
                        </a:lnTo>
                        <a:cubicBezTo>
                          <a:pt x="756" y="889"/>
                          <a:pt x="700" y="946"/>
                          <a:pt x="630" y="946"/>
                        </a:cubicBezTo>
                        <a:lnTo>
                          <a:pt x="126" y="946"/>
                        </a:lnTo>
                        <a:cubicBezTo>
                          <a:pt x="57" y="946"/>
                          <a:pt x="0" y="889"/>
                          <a:pt x="0" y="820"/>
                        </a:cubicBezTo>
                        <a:lnTo>
                          <a:pt x="0" y="126"/>
                        </a:lnTo>
                        <a:cubicBezTo>
                          <a:pt x="0" y="57"/>
                          <a:pt x="57" y="0"/>
                          <a:pt x="126" y="0"/>
                        </a:cubicBezTo>
                        <a:lnTo>
                          <a:pt x="630" y="0"/>
                        </a:lnTo>
                        <a:close/>
                      </a:path>
                    </a:pathLst>
                  </a:custGeom>
                  <a:noFill/>
                  <a:ln w="6350">
                    <a:solidFill>
                      <a:srgbClr val="0070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5" name="Group 4"/>
                  <p:cNvGrpSpPr/>
                  <p:nvPr/>
                </p:nvGrpSpPr>
                <p:grpSpPr bwMode="auto">
                  <a:xfrm>
                    <a:off x="1009" y="7039"/>
                    <a:ext cx="67" cy="62"/>
                    <a:chOff x="1514" y="8964"/>
                    <a:chExt cx="67" cy="62"/>
                  </a:xfrm>
                </p:grpSpPr>
                <p:sp>
                  <p:nvSpPr>
                    <p:cNvPr id="51" name="Freeform 14"/>
                    <p:cNvSpPr/>
                    <p:nvPr/>
                  </p:nvSpPr>
                  <p:spPr bwMode="auto">
                    <a:xfrm>
                      <a:off x="1514" y="8969"/>
                      <a:ext cx="67" cy="57"/>
                    </a:xfrm>
                    <a:custGeom>
                      <a:avLst/>
                      <a:gdLst>
                        <a:gd name="T0" fmla="*/ 21582 w 68"/>
                        <a:gd name="T1" fmla="*/ 36193 h 57"/>
                        <a:gd name="T2" fmla="*/ 15869 w 68"/>
                        <a:gd name="T3" fmla="*/ 29208 h 57"/>
                        <a:gd name="T4" fmla="*/ 6348 w 68"/>
                        <a:gd name="T5" fmla="*/ 30478 h 57"/>
                        <a:gd name="T6" fmla="*/ 8252 w 68"/>
                        <a:gd name="T7" fmla="*/ 22859 h 57"/>
                        <a:gd name="T8" fmla="*/ 0 w 68"/>
                        <a:gd name="T9" fmla="*/ 17779 h 57"/>
                        <a:gd name="T10" fmla="*/ 8252 w 68"/>
                        <a:gd name="T11" fmla="*/ 13334 h 57"/>
                        <a:gd name="T12" fmla="*/ 6348 w 68"/>
                        <a:gd name="T13" fmla="*/ 5080 h 57"/>
                        <a:gd name="T14" fmla="*/ 15869 w 68"/>
                        <a:gd name="T15" fmla="*/ 6350 h 57"/>
                        <a:gd name="T16" fmla="*/ 21582 w 68"/>
                        <a:gd name="T17" fmla="*/ 0 h 57"/>
                        <a:gd name="T18" fmla="*/ 27295 w 68"/>
                        <a:gd name="T19" fmla="*/ 6350 h 57"/>
                        <a:gd name="T20" fmla="*/ 36816 w 68"/>
                        <a:gd name="T21" fmla="*/ 5080 h 57"/>
                        <a:gd name="T22" fmla="*/ 35547 w 68"/>
                        <a:gd name="T23" fmla="*/ 13334 h 57"/>
                        <a:gd name="T24" fmla="*/ 43164 w 68"/>
                        <a:gd name="T25" fmla="*/ 17779 h 57"/>
                        <a:gd name="T26" fmla="*/ 35547 w 68"/>
                        <a:gd name="T27" fmla="*/ 22859 h 57"/>
                        <a:gd name="T28" fmla="*/ 36816 w 68"/>
                        <a:gd name="T29" fmla="*/ 30478 h 57"/>
                        <a:gd name="T30" fmla="*/ 27295 w 68"/>
                        <a:gd name="T31" fmla="*/ 29208 h 57"/>
                        <a:gd name="T32" fmla="*/ 21582 w 68"/>
                        <a:gd name="T33" fmla="*/ 36193 h 57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0" t="0" r="r" b="b"/>
                      <a:pathLst>
                        <a:path w="68" h="57">
                          <a:moveTo>
                            <a:pt x="34" y="57"/>
                          </a:moveTo>
                          <a:lnTo>
                            <a:pt x="25" y="46"/>
                          </a:lnTo>
                          <a:lnTo>
                            <a:pt x="10" y="48"/>
                          </a:lnTo>
                          <a:lnTo>
                            <a:pt x="13" y="36"/>
                          </a:lnTo>
                          <a:lnTo>
                            <a:pt x="0" y="28"/>
                          </a:lnTo>
                          <a:lnTo>
                            <a:pt x="13" y="21"/>
                          </a:lnTo>
                          <a:lnTo>
                            <a:pt x="10" y="8"/>
                          </a:lnTo>
                          <a:lnTo>
                            <a:pt x="25" y="10"/>
                          </a:lnTo>
                          <a:lnTo>
                            <a:pt x="34" y="0"/>
                          </a:lnTo>
                          <a:lnTo>
                            <a:pt x="43" y="10"/>
                          </a:lnTo>
                          <a:lnTo>
                            <a:pt x="58" y="8"/>
                          </a:lnTo>
                          <a:lnTo>
                            <a:pt x="56" y="21"/>
                          </a:lnTo>
                          <a:lnTo>
                            <a:pt x="68" y="28"/>
                          </a:lnTo>
                          <a:lnTo>
                            <a:pt x="56" y="36"/>
                          </a:lnTo>
                          <a:lnTo>
                            <a:pt x="58" y="48"/>
                          </a:lnTo>
                          <a:lnTo>
                            <a:pt x="43" y="46"/>
                          </a:lnTo>
                          <a:lnTo>
                            <a:pt x="34" y="57"/>
                          </a:lnTo>
                          <a:close/>
                        </a:path>
                      </a:pathLst>
                    </a:custGeom>
                    <a:solidFill>
                      <a:srgbClr val="7F7F7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2" name="Freeform 15"/>
                    <p:cNvSpPr/>
                    <p:nvPr/>
                  </p:nvSpPr>
                  <p:spPr bwMode="auto">
                    <a:xfrm>
                      <a:off x="1514" y="8964"/>
                      <a:ext cx="67" cy="57"/>
                    </a:xfrm>
                    <a:custGeom>
                      <a:avLst/>
                      <a:gdLst>
                        <a:gd name="T0" fmla="*/ 21582 w 68"/>
                        <a:gd name="T1" fmla="*/ 36193 h 57"/>
                        <a:gd name="T2" fmla="*/ 15869 w 68"/>
                        <a:gd name="T3" fmla="*/ 29208 h 57"/>
                        <a:gd name="T4" fmla="*/ 6348 w 68"/>
                        <a:gd name="T5" fmla="*/ 30478 h 57"/>
                        <a:gd name="T6" fmla="*/ 8252 w 68"/>
                        <a:gd name="T7" fmla="*/ 22859 h 57"/>
                        <a:gd name="T8" fmla="*/ 0 w 68"/>
                        <a:gd name="T9" fmla="*/ 17779 h 57"/>
                        <a:gd name="T10" fmla="*/ 8252 w 68"/>
                        <a:gd name="T11" fmla="*/ 13334 h 57"/>
                        <a:gd name="T12" fmla="*/ 6348 w 68"/>
                        <a:gd name="T13" fmla="*/ 5080 h 57"/>
                        <a:gd name="T14" fmla="*/ 15869 w 68"/>
                        <a:gd name="T15" fmla="*/ 6350 h 57"/>
                        <a:gd name="T16" fmla="*/ 21582 w 68"/>
                        <a:gd name="T17" fmla="*/ 0 h 57"/>
                        <a:gd name="T18" fmla="*/ 27295 w 68"/>
                        <a:gd name="T19" fmla="*/ 6350 h 57"/>
                        <a:gd name="T20" fmla="*/ 36816 w 68"/>
                        <a:gd name="T21" fmla="*/ 5080 h 57"/>
                        <a:gd name="T22" fmla="*/ 35547 w 68"/>
                        <a:gd name="T23" fmla="*/ 13334 h 57"/>
                        <a:gd name="T24" fmla="*/ 43164 w 68"/>
                        <a:gd name="T25" fmla="*/ 17779 h 57"/>
                        <a:gd name="T26" fmla="*/ 35547 w 68"/>
                        <a:gd name="T27" fmla="*/ 22859 h 57"/>
                        <a:gd name="T28" fmla="*/ 36816 w 68"/>
                        <a:gd name="T29" fmla="*/ 30478 h 57"/>
                        <a:gd name="T30" fmla="*/ 27295 w 68"/>
                        <a:gd name="T31" fmla="*/ 29208 h 57"/>
                        <a:gd name="T32" fmla="*/ 21582 w 68"/>
                        <a:gd name="T33" fmla="*/ 36193 h 57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0" t="0" r="r" b="b"/>
                      <a:pathLst>
                        <a:path w="68" h="57">
                          <a:moveTo>
                            <a:pt x="34" y="57"/>
                          </a:moveTo>
                          <a:lnTo>
                            <a:pt x="25" y="46"/>
                          </a:lnTo>
                          <a:lnTo>
                            <a:pt x="10" y="48"/>
                          </a:lnTo>
                          <a:lnTo>
                            <a:pt x="13" y="36"/>
                          </a:lnTo>
                          <a:lnTo>
                            <a:pt x="0" y="28"/>
                          </a:lnTo>
                          <a:lnTo>
                            <a:pt x="13" y="21"/>
                          </a:lnTo>
                          <a:lnTo>
                            <a:pt x="10" y="8"/>
                          </a:lnTo>
                          <a:lnTo>
                            <a:pt x="25" y="10"/>
                          </a:lnTo>
                          <a:lnTo>
                            <a:pt x="34" y="0"/>
                          </a:lnTo>
                          <a:lnTo>
                            <a:pt x="43" y="10"/>
                          </a:lnTo>
                          <a:lnTo>
                            <a:pt x="58" y="8"/>
                          </a:lnTo>
                          <a:lnTo>
                            <a:pt x="56" y="21"/>
                          </a:lnTo>
                          <a:lnTo>
                            <a:pt x="68" y="28"/>
                          </a:lnTo>
                          <a:lnTo>
                            <a:pt x="56" y="36"/>
                          </a:lnTo>
                          <a:lnTo>
                            <a:pt x="58" y="48"/>
                          </a:lnTo>
                          <a:lnTo>
                            <a:pt x="43" y="46"/>
                          </a:lnTo>
                          <a:lnTo>
                            <a:pt x="34" y="57"/>
                          </a:lnTo>
                          <a:close/>
                        </a:path>
                      </a:pathLst>
                    </a:custGeom>
                    <a:noFill/>
                    <a:ln w="6350">
                      <a:solidFill>
                        <a:srgbClr val="000000"/>
                      </a:solidFill>
                      <a:miter lim="800000"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3" name="Group 15"/>
                <p:cNvGrpSpPr/>
                <p:nvPr/>
              </p:nvGrpSpPr>
              <p:grpSpPr bwMode="auto">
                <a:xfrm>
                  <a:off x="9404" y="3270"/>
                  <a:ext cx="383" cy="383"/>
                  <a:chOff x="4991" y="7874"/>
                  <a:chExt cx="230" cy="230"/>
                </a:xfrm>
              </p:grpSpPr>
              <p:sp>
                <p:nvSpPr>
                  <p:cNvPr id="54" name="Rectangle 324"/>
                  <p:cNvSpPr>
                    <a:spLocks noChangeArrowheads="1"/>
                  </p:cNvSpPr>
                  <p:nvPr/>
                </p:nvSpPr>
                <p:spPr bwMode="auto">
                  <a:xfrm>
                    <a:off x="4991" y="7874"/>
                    <a:ext cx="230" cy="230"/>
                  </a:xfrm>
                  <a:prstGeom prst="rect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Rectangle 325"/>
                  <p:cNvSpPr>
                    <a:spLocks noChangeArrowheads="1"/>
                  </p:cNvSpPr>
                  <p:nvPr/>
                </p:nvSpPr>
                <p:spPr bwMode="auto">
                  <a:xfrm>
                    <a:off x="5070" y="7953"/>
                    <a:ext cx="61" cy="61"/>
                  </a:xfrm>
                  <a:prstGeom prst="rect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Line 3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991" y="8010"/>
                    <a:ext cx="85" cy="84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Line 32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5127" y="8010"/>
                    <a:ext cx="84" cy="84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Line 328"/>
                  <p:cNvSpPr>
                    <a:spLocks noChangeShapeType="1"/>
                  </p:cNvSpPr>
                  <p:nvPr/>
                </p:nvSpPr>
                <p:spPr bwMode="auto">
                  <a:xfrm>
                    <a:off x="4991" y="7874"/>
                    <a:ext cx="85" cy="85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Line 32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27" y="7890"/>
                    <a:ext cx="84" cy="85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1" name="Group 15"/>
                <p:cNvGrpSpPr/>
                <p:nvPr/>
              </p:nvGrpSpPr>
              <p:grpSpPr bwMode="auto">
                <a:xfrm>
                  <a:off x="11057" y="3292"/>
                  <a:ext cx="383" cy="383"/>
                  <a:chOff x="4991" y="7874"/>
                  <a:chExt cx="230" cy="230"/>
                </a:xfrm>
              </p:grpSpPr>
              <p:sp>
                <p:nvSpPr>
                  <p:cNvPr id="64" name="Rectangle 324"/>
                  <p:cNvSpPr>
                    <a:spLocks noChangeArrowheads="1"/>
                  </p:cNvSpPr>
                  <p:nvPr/>
                </p:nvSpPr>
                <p:spPr bwMode="auto">
                  <a:xfrm>
                    <a:off x="4991" y="7874"/>
                    <a:ext cx="230" cy="230"/>
                  </a:xfrm>
                  <a:prstGeom prst="rect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Rectangle 325"/>
                  <p:cNvSpPr>
                    <a:spLocks noChangeArrowheads="1"/>
                  </p:cNvSpPr>
                  <p:nvPr/>
                </p:nvSpPr>
                <p:spPr bwMode="auto">
                  <a:xfrm>
                    <a:off x="5070" y="7953"/>
                    <a:ext cx="61" cy="61"/>
                  </a:xfrm>
                  <a:prstGeom prst="rect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Line 3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991" y="8010"/>
                    <a:ext cx="85" cy="84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" name="Line 32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5127" y="8010"/>
                    <a:ext cx="84" cy="84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Line 328"/>
                  <p:cNvSpPr>
                    <a:spLocks noChangeShapeType="1"/>
                  </p:cNvSpPr>
                  <p:nvPr/>
                </p:nvSpPr>
                <p:spPr bwMode="auto">
                  <a:xfrm>
                    <a:off x="4991" y="7874"/>
                    <a:ext cx="85" cy="85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" name="Line 32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27" y="7874"/>
                    <a:ext cx="84" cy="85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  <p:cxnSp>
            <p:nvCxnSpPr>
              <p:cNvPr id="36" name="直接连接符 35"/>
              <p:cNvCxnSpPr/>
              <p:nvPr/>
            </p:nvCxnSpPr>
            <p:spPr>
              <a:xfrm>
                <a:off x="7811135" y="2019489"/>
                <a:ext cx="0" cy="62293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04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6511" y="2265610"/>
              <a:ext cx="171661" cy="14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5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2161" y="2280092"/>
              <a:ext cx="171661" cy="14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6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2617" y="2267285"/>
              <a:ext cx="171661" cy="14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" name="组合 306"/>
          <p:cNvGrpSpPr/>
          <p:nvPr/>
        </p:nvGrpSpPr>
        <p:grpSpPr>
          <a:xfrm>
            <a:off x="4684416" y="3350399"/>
            <a:ext cx="2778125" cy="623381"/>
            <a:chOff x="5280660" y="2019489"/>
            <a:chExt cx="2778125" cy="623381"/>
          </a:xfrm>
        </p:grpSpPr>
        <p:grpSp>
          <p:nvGrpSpPr>
            <p:cNvPr id="308" name="组合 307"/>
            <p:cNvGrpSpPr/>
            <p:nvPr/>
          </p:nvGrpSpPr>
          <p:grpSpPr>
            <a:xfrm>
              <a:off x="5280660" y="2019489"/>
              <a:ext cx="2778125" cy="623381"/>
              <a:chOff x="5280660" y="2019489"/>
              <a:chExt cx="2778125" cy="623381"/>
            </a:xfrm>
          </p:grpSpPr>
          <p:grpSp>
            <p:nvGrpSpPr>
              <p:cNvPr id="312" name="组合 311"/>
              <p:cNvGrpSpPr/>
              <p:nvPr/>
            </p:nvGrpSpPr>
            <p:grpSpPr>
              <a:xfrm>
                <a:off x="5280660" y="2042160"/>
                <a:ext cx="2778125" cy="600710"/>
                <a:chOff x="8316" y="3006"/>
                <a:chExt cx="4375" cy="946"/>
              </a:xfrm>
            </p:grpSpPr>
            <p:sp>
              <p:nvSpPr>
                <p:cNvPr id="314" name="矩形 313"/>
                <p:cNvSpPr/>
                <p:nvPr/>
              </p:nvSpPr>
              <p:spPr>
                <a:xfrm>
                  <a:off x="8316" y="3006"/>
                  <a:ext cx="4360" cy="946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316" name="Group 2"/>
                <p:cNvGrpSpPr/>
                <p:nvPr/>
              </p:nvGrpSpPr>
              <p:grpSpPr bwMode="auto">
                <a:xfrm>
                  <a:off x="12308" y="3289"/>
                  <a:ext cx="383" cy="474"/>
                  <a:chOff x="933" y="6926"/>
                  <a:chExt cx="230" cy="285"/>
                </a:xfrm>
              </p:grpSpPr>
              <p:sp>
                <p:nvSpPr>
                  <p:cNvPr id="337" name="Freeform 16"/>
                  <p:cNvSpPr/>
                  <p:nvPr/>
                </p:nvSpPr>
                <p:spPr bwMode="auto">
                  <a:xfrm>
                    <a:off x="933" y="6926"/>
                    <a:ext cx="230" cy="285"/>
                  </a:xfrm>
                  <a:custGeom>
                    <a:avLst/>
                    <a:gdLst>
                      <a:gd name="T0" fmla="*/ 122193 w 756"/>
                      <a:gd name="T1" fmla="*/ 0 h 946"/>
                      <a:gd name="T2" fmla="*/ 146632 w 756"/>
                      <a:gd name="T3" fmla="*/ 24103 h 946"/>
                      <a:gd name="T4" fmla="*/ 146632 w 756"/>
                      <a:gd name="T5" fmla="*/ 156862 h 946"/>
                      <a:gd name="T6" fmla="*/ 122193 w 756"/>
                      <a:gd name="T7" fmla="*/ 180965 h 946"/>
                      <a:gd name="T8" fmla="*/ 24439 w 756"/>
                      <a:gd name="T9" fmla="*/ 180965 h 946"/>
                      <a:gd name="T10" fmla="*/ 0 w 756"/>
                      <a:gd name="T11" fmla="*/ 156862 h 946"/>
                      <a:gd name="T12" fmla="*/ 0 w 756"/>
                      <a:gd name="T13" fmla="*/ 24103 h 946"/>
                      <a:gd name="T14" fmla="*/ 24439 w 756"/>
                      <a:gd name="T15" fmla="*/ 0 h 946"/>
                      <a:gd name="T16" fmla="*/ 122193 w 756"/>
                      <a:gd name="T17" fmla="*/ 0 h 9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756" h="946">
                        <a:moveTo>
                          <a:pt x="630" y="0"/>
                        </a:moveTo>
                        <a:cubicBezTo>
                          <a:pt x="700" y="0"/>
                          <a:pt x="756" y="57"/>
                          <a:pt x="756" y="126"/>
                        </a:cubicBezTo>
                        <a:lnTo>
                          <a:pt x="756" y="820"/>
                        </a:lnTo>
                        <a:cubicBezTo>
                          <a:pt x="756" y="889"/>
                          <a:pt x="700" y="946"/>
                          <a:pt x="630" y="946"/>
                        </a:cubicBezTo>
                        <a:lnTo>
                          <a:pt x="126" y="946"/>
                        </a:lnTo>
                        <a:cubicBezTo>
                          <a:pt x="57" y="946"/>
                          <a:pt x="0" y="889"/>
                          <a:pt x="0" y="820"/>
                        </a:cubicBezTo>
                        <a:lnTo>
                          <a:pt x="0" y="126"/>
                        </a:lnTo>
                        <a:cubicBezTo>
                          <a:pt x="0" y="57"/>
                          <a:pt x="57" y="0"/>
                          <a:pt x="126" y="0"/>
                        </a:cubicBezTo>
                        <a:lnTo>
                          <a:pt x="630" y="0"/>
                        </a:lnTo>
                        <a:close/>
                      </a:path>
                    </a:pathLst>
                  </a:custGeom>
                  <a:noFill/>
                  <a:ln w="6350">
                    <a:solidFill>
                      <a:srgbClr val="0070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38" name="Group 4"/>
                  <p:cNvGrpSpPr/>
                  <p:nvPr/>
                </p:nvGrpSpPr>
                <p:grpSpPr bwMode="auto">
                  <a:xfrm>
                    <a:off x="1009" y="7039"/>
                    <a:ext cx="67" cy="62"/>
                    <a:chOff x="1514" y="8964"/>
                    <a:chExt cx="67" cy="62"/>
                  </a:xfrm>
                </p:grpSpPr>
                <p:sp>
                  <p:nvSpPr>
                    <p:cNvPr id="339" name="Freeform 14"/>
                    <p:cNvSpPr/>
                    <p:nvPr/>
                  </p:nvSpPr>
                  <p:spPr bwMode="auto">
                    <a:xfrm>
                      <a:off x="1514" y="8969"/>
                      <a:ext cx="67" cy="57"/>
                    </a:xfrm>
                    <a:custGeom>
                      <a:avLst/>
                      <a:gdLst>
                        <a:gd name="T0" fmla="*/ 21582 w 68"/>
                        <a:gd name="T1" fmla="*/ 36193 h 57"/>
                        <a:gd name="T2" fmla="*/ 15869 w 68"/>
                        <a:gd name="T3" fmla="*/ 29208 h 57"/>
                        <a:gd name="T4" fmla="*/ 6348 w 68"/>
                        <a:gd name="T5" fmla="*/ 30478 h 57"/>
                        <a:gd name="T6" fmla="*/ 8252 w 68"/>
                        <a:gd name="T7" fmla="*/ 22859 h 57"/>
                        <a:gd name="T8" fmla="*/ 0 w 68"/>
                        <a:gd name="T9" fmla="*/ 17779 h 57"/>
                        <a:gd name="T10" fmla="*/ 8252 w 68"/>
                        <a:gd name="T11" fmla="*/ 13334 h 57"/>
                        <a:gd name="T12" fmla="*/ 6348 w 68"/>
                        <a:gd name="T13" fmla="*/ 5080 h 57"/>
                        <a:gd name="T14" fmla="*/ 15869 w 68"/>
                        <a:gd name="T15" fmla="*/ 6350 h 57"/>
                        <a:gd name="T16" fmla="*/ 21582 w 68"/>
                        <a:gd name="T17" fmla="*/ 0 h 57"/>
                        <a:gd name="T18" fmla="*/ 27295 w 68"/>
                        <a:gd name="T19" fmla="*/ 6350 h 57"/>
                        <a:gd name="T20" fmla="*/ 36816 w 68"/>
                        <a:gd name="T21" fmla="*/ 5080 h 57"/>
                        <a:gd name="T22" fmla="*/ 35547 w 68"/>
                        <a:gd name="T23" fmla="*/ 13334 h 57"/>
                        <a:gd name="T24" fmla="*/ 43164 w 68"/>
                        <a:gd name="T25" fmla="*/ 17779 h 57"/>
                        <a:gd name="T26" fmla="*/ 35547 w 68"/>
                        <a:gd name="T27" fmla="*/ 22859 h 57"/>
                        <a:gd name="T28" fmla="*/ 36816 w 68"/>
                        <a:gd name="T29" fmla="*/ 30478 h 57"/>
                        <a:gd name="T30" fmla="*/ 27295 w 68"/>
                        <a:gd name="T31" fmla="*/ 29208 h 57"/>
                        <a:gd name="T32" fmla="*/ 21582 w 68"/>
                        <a:gd name="T33" fmla="*/ 36193 h 57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0" t="0" r="r" b="b"/>
                      <a:pathLst>
                        <a:path w="68" h="57">
                          <a:moveTo>
                            <a:pt x="34" y="57"/>
                          </a:moveTo>
                          <a:lnTo>
                            <a:pt x="25" y="46"/>
                          </a:lnTo>
                          <a:lnTo>
                            <a:pt x="10" y="48"/>
                          </a:lnTo>
                          <a:lnTo>
                            <a:pt x="13" y="36"/>
                          </a:lnTo>
                          <a:lnTo>
                            <a:pt x="0" y="28"/>
                          </a:lnTo>
                          <a:lnTo>
                            <a:pt x="13" y="21"/>
                          </a:lnTo>
                          <a:lnTo>
                            <a:pt x="10" y="8"/>
                          </a:lnTo>
                          <a:lnTo>
                            <a:pt x="25" y="10"/>
                          </a:lnTo>
                          <a:lnTo>
                            <a:pt x="34" y="0"/>
                          </a:lnTo>
                          <a:lnTo>
                            <a:pt x="43" y="10"/>
                          </a:lnTo>
                          <a:lnTo>
                            <a:pt x="58" y="8"/>
                          </a:lnTo>
                          <a:lnTo>
                            <a:pt x="56" y="21"/>
                          </a:lnTo>
                          <a:lnTo>
                            <a:pt x="68" y="28"/>
                          </a:lnTo>
                          <a:lnTo>
                            <a:pt x="56" y="36"/>
                          </a:lnTo>
                          <a:lnTo>
                            <a:pt x="58" y="48"/>
                          </a:lnTo>
                          <a:lnTo>
                            <a:pt x="43" y="46"/>
                          </a:lnTo>
                          <a:lnTo>
                            <a:pt x="34" y="57"/>
                          </a:lnTo>
                          <a:close/>
                        </a:path>
                      </a:pathLst>
                    </a:custGeom>
                    <a:solidFill>
                      <a:srgbClr val="7F7F7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0" name="Freeform 15"/>
                    <p:cNvSpPr/>
                    <p:nvPr/>
                  </p:nvSpPr>
                  <p:spPr bwMode="auto">
                    <a:xfrm>
                      <a:off x="1514" y="8964"/>
                      <a:ext cx="67" cy="57"/>
                    </a:xfrm>
                    <a:custGeom>
                      <a:avLst/>
                      <a:gdLst>
                        <a:gd name="T0" fmla="*/ 21582 w 68"/>
                        <a:gd name="T1" fmla="*/ 36193 h 57"/>
                        <a:gd name="T2" fmla="*/ 15869 w 68"/>
                        <a:gd name="T3" fmla="*/ 29208 h 57"/>
                        <a:gd name="T4" fmla="*/ 6348 w 68"/>
                        <a:gd name="T5" fmla="*/ 30478 h 57"/>
                        <a:gd name="T6" fmla="*/ 8252 w 68"/>
                        <a:gd name="T7" fmla="*/ 22859 h 57"/>
                        <a:gd name="T8" fmla="*/ 0 w 68"/>
                        <a:gd name="T9" fmla="*/ 17779 h 57"/>
                        <a:gd name="T10" fmla="*/ 8252 w 68"/>
                        <a:gd name="T11" fmla="*/ 13334 h 57"/>
                        <a:gd name="T12" fmla="*/ 6348 w 68"/>
                        <a:gd name="T13" fmla="*/ 5080 h 57"/>
                        <a:gd name="T14" fmla="*/ 15869 w 68"/>
                        <a:gd name="T15" fmla="*/ 6350 h 57"/>
                        <a:gd name="T16" fmla="*/ 21582 w 68"/>
                        <a:gd name="T17" fmla="*/ 0 h 57"/>
                        <a:gd name="T18" fmla="*/ 27295 w 68"/>
                        <a:gd name="T19" fmla="*/ 6350 h 57"/>
                        <a:gd name="T20" fmla="*/ 36816 w 68"/>
                        <a:gd name="T21" fmla="*/ 5080 h 57"/>
                        <a:gd name="T22" fmla="*/ 35547 w 68"/>
                        <a:gd name="T23" fmla="*/ 13334 h 57"/>
                        <a:gd name="T24" fmla="*/ 43164 w 68"/>
                        <a:gd name="T25" fmla="*/ 17779 h 57"/>
                        <a:gd name="T26" fmla="*/ 35547 w 68"/>
                        <a:gd name="T27" fmla="*/ 22859 h 57"/>
                        <a:gd name="T28" fmla="*/ 36816 w 68"/>
                        <a:gd name="T29" fmla="*/ 30478 h 57"/>
                        <a:gd name="T30" fmla="*/ 27295 w 68"/>
                        <a:gd name="T31" fmla="*/ 29208 h 57"/>
                        <a:gd name="T32" fmla="*/ 21582 w 68"/>
                        <a:gd name="T33" fmla="*/ 36193 h 57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0" t="0" r="r" b="b"/>
                      <a:pathLst>
                        <a:path w="68" h="57">
                          <a:moveTo>
                            <a:pt x="34" y="57"/>
                          </a:moveTo>
                          <a:lnTo>
                            <a:pt x="25" y="46"/>
                          </a:lnTo>
                          <a:lnTo>
                            <a:pt x="10" y="48"/>
                          </a:lnTo>
                          <a:lnTo>
                            <a:pt x="13" y="36"/>
                          </a:lnTo>
                          <a:lnTo>
                            <a:pt x="0" y="28"/>
                          </a:lnTo>
                          <a:lnTo>
                            <a:pt x="13" y="21"/>
                          </a:lnTo>
                          <a:lnTo>
                            <a:pt x="10" y="8"/>
                          </a:lnTo>
                          <a:lnTo>
                            <a:pt x="25" y="10"/>
                          </a:lnTo>
                          <a:lnTo>
                            <a:pt x="34" y="0"/>
                          </a:lnTo>
                          <a:lnTo>
                            <a:pt x="43" y="10"/>
                          </a:lnTo>
                          <a:lnTo>
                            <a:pt x="58" y="8"/>
                          </a:lnTo>
                          <a:lnTo>
                            <a:pt x="56" y="21"/>
                          </a:lnTo>
                          <a:lnTo>
                            <a:pt x="68" y="28"/>
                          </a:lnTo>
                          <a:lnTo>
                            <a:pt x="56" y="36"/>
                          </a:lnTo>
                          <a:lnTo>
                            <a:pt x="58" y="48"/>
                          </a:lnTo>
                          <a:lnTo>
                            <a:pt x="43" y="46"/>
                          </a:lnTo>
                          <a:lnTo>
                            <a:pt x="34" y="57"/>
                          </a:lnTo>
                          <a:close/>
                        </a:path>
                      </a:pathLst>
                    </a:custGeom>
                    <a:noFill/>
                    <a:ln w="6350">
                      <a:solidFill>
                        <a:srgbClr val="000000"/>
                      </a:solidFill>
                      <a:miter lim="800000"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323" name="Group 15"/>
                <p:cNvGrpSpPr/>
                <p:nvPr/>
              </p:nvGrpSpPr>
              <p:grpSpPr bwMode="auto">
                <a:xfrm>
                  <a:off x="9404" y="3270"/>
                  <a:ext cx="383" cy="383"/>
                  <a:chOff x="4991" y="7874"/>
                  <a:chExt cx="230" cy="230"/>
                </a:xfrm>
              </p:grpSpPr>
              <p:sp>
                <p:nvSpPr>
                  <p:cNvPr id="331" name="Rectangle 324"/>
                  <p:cNvSpPr>
                    <a:spLocks noChangeArrowheads="1"/>
                  </p:cNvSpPr>
                  <p:nvPr/>
                </p:nvSpPr>
                <p:spPr bwMode="auto">
                  <a:xfrm>
                    <a:off x="4991" y="7874"/>
                    <a:ext cx="230" cy="230"/>
                  </a:xfrm>
                  <a:prstGeom prst="rect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2" name="Rectangle 325"/>
                  <p:cNvSpPr>
                    <a:spLocks noChangeArrowheads="1"/>
                  </p:cNvSpPr>
                  <p:nvPr/>
                </p:nvSpPr>
                <p:spPr bwMode="auto">
                  <a:xfrm>
                    <a:off x="5070" y="7953"/>
                    <a:ext cx="61" cy="61"/>
                  </a:xfrm>
                  <a:prstGeom prst="rect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3" name="Line 3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991" y="8010"/>
                    <a:ext cx="85" cy="84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4" name="Line 32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5127" y="8010"/>
                    <a:ext cx="84" cy="84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5" name="Line 328"/>
                  <p:cNvSpPr>
                    <a:spLocks noChangeShapeType="1"/>
                  </p:cNvSpPr>
                  <p:nvPr/>
                </p:nvSpPr>
                <p:spPr bwMode="auto">
                  <a:xfrm>
                    <a:off x="4991" y="7874"/>
                    <a:ext cx="85" cy="85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6" name="Line 32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27" y="7890"/>
                    <a:ext cx="84" cy="85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24" name="Group 15"/>
                <p:cNvGrpSpPr/>
                <p:nvPr/>
              </p:nvGrpSpPr>
              <p:grpSpPr bwMode="auto">
                <a:xfrm>
                  <a:off x="11057" y="3292"/>
                  <a:ext cx="383" cy="383"/>
                  <a:chOff x="4991" y="7874"/>
                  <a:chExt cx="230" cy="230"/>
                </a:xfrm>
              </p:grpSpPr>
              <p:sp>
                <p:nvSpPr>
                  <p:cNvPr id="325" name="Rectangle 324"/>
                  <p:cNvSpPr>
                    <a:spLocks noChangeArrowheads="1"/>
                  </p:cNvSpPr>
                  <p:nvPr/>
                </p:nvSpPr>
                <p:spPr bwMode="auto">
                  <a:xfrm>
                    <a:off x="4991" y="7874"/>
                    <a:ext cx="230" cy="230"/>
                  </a:xfrm>
                  <a:prstGeom prst="rect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6" name="Rectangle 325"/>
                  <p:cNvSpPr>
                    <a:spLocks noChangeArrowheads="1"/>
                  </p:cNvSpPr>
                  <p:nvPr/>
                </p:nvSpPr>
                <p:spPr bwMode="auto">
                  <a:xfrm>
                    <a:off x="5070" y="7953"/>
                    <a:ext cx="61" cy="61"/>
                  </a:xfrm>
                  <a:prstGeom prst="rect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7" name="Line 3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991" y="8010"/>
                    <a:ext cx="85" cy="84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8" name="Line 32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5127" y="8010"/>
                    <a:ext cx="84" cy="84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9" name="Line 328"/>
                  <p:cNvSpPr>
                    <a:spLocks noChangeShapeType="1"/>
                  </p:cNvSpPr>
                  <p:nvPr/>
                </p:nvSpPr>
                <p:spPr bwMode="auto">
                  <a:xfrm>
                    <a:off x="4991" y="7874"/>
                    <a:ext cx="85" cy="85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0" name="Line 32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27" y="7874"/>
                    <a:ext cx="84" cy="85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  <p:cxnSp>
            <p:nvCxnSpPr>
              <p:cNvPr id="313" name="直接连接符 312"/>
              <p:cNvCxnSpPr/>
              <p:nvPr/>
            </p:nvCxnSpPr>
            <p:spPr>
              <a:xfrm>
                <a:off x="7811135" y="2019489"/>
                <a:ext cx="0" cy="62293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09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6511" y="2265610"/>
              <a:ext cx="171661" cy="14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0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2161" y="2280092"/>
              <a:ext cx="171661" cy="14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1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2617" y="2267285"/>
              <a:ext cx="171661" cy="14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1" name="组合 340"/>
          <p:cNvGrpSpPr/>
          <p:nvPr/>
        </p:nvGrpSpPr>
        <p:grpSpPr>
          <a:xfrm>
            <a:off x="4671100" y="4643509"/>
            <a:ext cx="2778125" cy="623381"/>
            <a:chOff x="5280660" y="2019489"/>
            <a:chExt cx="2778125" cy="623381"/>
          </a:xfrm>
        </p:grpSpPr>
        <p:grpSp>
          <p:nvGrpSpPr>
            <p:cNvPr id="342" name="组合 341"/>
            <p:cNvGrpSpPr/>
            <p:nvPr/>
          </p:nvGrpSpPr>
          <p:grpSpPr>
            <a:xfrm>
              <a:off x="5280660" y="2019489"/>
              <a:ext cx="2778125" cy="623381"/>
              <a:chOff x="5280660" y="2019489"/>
              <a:chExt cx="2778125" cy="623381"/>
            </a:xfrm>
          </p:grpSpPr>
          <p:grpSp>
            <p:nvGrpSpPr>
              <p:cNvPr id="346" name="组合 345"/>
              <p:cNvGrpSpPr/>
              <p:nvPr/>
            </p:nvGrpSpPr>
            <p:grpSpPr>
              <a:xfrm>
                <a:off x="5280660" y="2042160"/>
                <a:ext cx="2778125" cy="600710"/>
                <a:chOff x="8316" y="3006"/>
                <a:chExt cx="4375" cy="946"/>
              </a:xfrm>
            </p:grpSpPr>
            <p:sp>
              <p:nvSpPr>
                <p:cNvPr id="348" name="矩形 347"/>
                <p:cNvSpPr/>
                <p:nvPr/>
              </p:nvSpPr>
              <p:spPr>
                <a:xfrm>
                  <a:off x="8316" y="3006"/>
                  <a:ext cx="4360" cy="946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349" name="Group 2"/>
                <p:cNvGrpSpPr/>
                <p:nvPr/>
              </p:nvGrpSpPr>
              <p:grpSpPr bwMode="auto">
                <a:xfrm>
                  <a:off x="12308" y="3289"/>
                  <a:ext cx="383" cy="474"/>
                  <a:chOff x="933" y="6926"/>
                  <a:chExt cx="230" cy="285"/>
                </a:xfrm>
              </p:grpSpPr>
              <p:sp>
                <p:nvSpPr>
                  <p:cNvPr id="364" name="Freeform 16"/>
                  <p:cNvSpPr/>
                  <p:nvPr/>
                </p:nvSpPr>
                <p:spPr bwMode="auto">
                  <a:xfrm>
                    <a:off x="933" y="6926"/>
                    <a:ext cx="230" cy="285"/>
                  </a:xfrm>
                  <a:custGeom>
                    <a:avLst/>
                    <a:gdLst>
                      <a:gd name="T0" fmla="*/ 122193 w 756"/>
                      <a:gd name="T1" fmla="*/ 0 h 946"/>
                      <a:gd name="T2" fmla="*/ 146632 w 756"/>
                      <a:gd name="T3" fmla="*/ 24103 h 946"/>
                      <a:gd name="T4" fmla="*/ 146632 w 756"/>
                      <a:gd name="T5" fmla="*/ 156862 h 946"/>
                      <a:gd name="T6" fmla="*/ 122193 w 756"/>
                      <a:gd name="T7" fmla="*/ 180965 h 946"/>
                      <a:gd name="T8" fmla="*/ 24439 w 756"/>
                      <a:gd name="T9" fmla="*/ 180965 h 946"/>
                      <a:gd name="T10" fmla="*/ 0 w 756"/>
                      <a:gd name="T11" fmla="*/ 156862 h 946"/>
                      <a:gd name="T12" fmla="*/ 0 w 756"/>
                      <a:gd name="T13" fmla="*/ 24103 h 946"/>
                      <a:gd name="T14" fmla="*/ 24439 w 756"/>
                      <a:gd name="T15" fmla="*/ 0 h 946"/>
                      <a:gd name="T16" fmla="*/ 122193 w 756"/>
                      <a:gd name="T17" fmla="*/ 0 h 9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756" h="946">
                        <a:moveTo>
                          <a:pt x="630" y="0"/>
                        </a:moveTo>
                        <a:cubicBezTo>
                          <a:pt x="700" y="0"/>
                          <a:pt x="756" y="57"/>
                          <a:pt x="756" y="126"/>
                        </a:cubicBezTo>
                        <a:lnTo>
                          <a:pt x="756" y="820"/>
                        </a:lnTo>
                        <a:cubicBezTo>
                          <a:pt x="756" y="889"/>
                          <a:pt x="700" y="946"/>
                          <a:pt x="630" y="946"/>
                        </a:cubicBezTo>
                        <a:lnTo>
                          <a:pt x="126" y="946"/>
                        </a:lnTo>
                        <a:cubicBezTo>
                          <a:pt x="57" y="946"/>
                          <a:pt x="0" y="889"/>
                          <a:pt x="0" y="820"/>
                        </a:cubicBezTo>
                        <a:lnTo>
                          <a:pt x="0" y="126"/>
                        </a:lnTo>
                        <a:cubicBezTo>
                          <a:pt x="0" y="57"/>
                          <a:pt x="57" y="0"/>
                          <a:pt x="126" y="0"/>
                        </a:cubicBezTo>
                        <a:lnTo>
                          <a:pt x="630" y="0"/>
                        </a:lnTo>
                        <a:close/>
                      </a:path>
                    </a:pathLst>
                  </a:custGeom>
                  <a:noFill/>
                  <a:ln w="6350">
                    <a:solidFill>
                      <a:srgbClr val="0070C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65" name="Group 4"/>
                  <p:cNvGrpSpPr/>
                  <p:nvPr/>
                </p:nvGrpSpPr>
                <p:grpSpPr bwMode="auto">
                  <a:xfrm>
                    <a:off x="1009" y="7039"/>
                    <a:ext cx="67" cy="62"/>
                    <a:chOff x="1514" y="8964"/>
                    <a:chExt cx="67" cy="62"/>
                  </a:xfrm>
                </p:grpSpPr>
                <p:sp>
                  <p:nvSpPr>
                    <p:cNvPr id="366" name="Freeform 14"/>
                    <p:cNvSpPr/>
                    <p:nvPr/>
                  </p:nvSpPr>
                  <p:spPr bwMode="auto">
                    <a:xfrm>
                      <a:off x="1514" y="8969"/>
                      <a:ext cx="67" cy="57"/>
                    </a:xfrm>
                    <a:custGeom>
                      <a:avLst/>
                      <a:gdLst>
                        <a:gd name="T0" fmla="*/ 21582 w 68"/>
                        <a:gd name="T1" fmla="*/ 36193 h 57"/>
                        <a:gd name="T2" fmla="*/ 15869 w 68"/>
                        <a:gd name="T3" fmla="*/ 29208 h 57"/>
                        <a:gd name="T4" fmla="*/ 6348 w 68"/>
                        <a:gd name="T5" fmla="*/ 30478 h 57"/>
                        <a:gd name="T6" fmla="*/ 8252 w 68"/>
                        <a:gd name="T7" fmla="*/ 22859 h 57"/>
                        <a:gd name="T8" fmla="*/ 0 w 68"/>
                        <a:gd name="T9" fmla="*/ 17779 h 57"/>
                        <a:gd name="T10" fmla="*/ 8252 w 68"/>
                        <a:gd name="T11" fmla="*/ 13334 h 57"/>
                        <a:gd name="T12" fmla="*/ 6348 w 68"/>
                        <a:gd name="T13" fmla="*/ 5080 h 57"/>
                        <a:gd name="T14" fmla="*/ 15869 w 68"/>
                        <a:gd name="T15" fmla="*/ 6350 h 57"/>
                        <a:gd name="T16" fmla="*/ 21582 w 68"/>
                        <a:gd name="T17" fmla="*/ 0 h 57"/>
                        <a:gd name="T18" fmla="*/ 27295 w 68"/>
                        <a:gd name="T19" fmla="*/ 6350 h 57"/>
                        <a:gd name="T20" fmla="*/ 36816 w 68"/>
                        <a:gd name="T21" fmla="*/ 5080 h 57"/>
                        <a:gd name="T22" fmla="*/ 35547 w 68"/>
                        <a:gd name="T23" fmla="*/ 13334 h 57"/>
                        <a:gd name="T24" fmla="*/ 43164 w 68"/>
                        <a:gd name="T25" fmla="*/ 17779 h 57"/>
                        <a:gd name="T26" fmla="*/ 35547 w 68"/>
                        <a:gd name="T27" fmla="*/ 22859 h 57"/>
                        <a:gd name="T28" fmla="*/ 36816 w 68"/>
                        <a:gd name="T29" fmla="*/ 30478 h 57"/>
                        <a:gd name="T30" fmla="*/ 27295 w 68"/>
                        <a:gd name="T31" fmla="*/ 29208 h 57"/>
                        <a:gd name="T32" fmla="*/ 21582 w 68"/>
                        <a:gd name="T33" fmla="*/ 36193 h 57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0" t="0" r="r" b="b"/>
                      <a:pathLst>
                        <a:path w="68" h="57">
                          <a:moveTo>
                            <a:pt x="34" y="57"/>
                          </a:moveTo>
                          <a:lnTo>
                            <a:pt x="25" y="46"/>
                          </a:lnTo>
                          <a:lnTo>
                            <a:pt x="10" y="48"/>
                          </a:lnTo>
                          <a:lnTo>
                            <a:pt x="13" y="36"/>
                          </a:lnTo>
                          <a:lnTo>
                            <a:pt x="0" y="28"/>
                          </a:lnTo>
                          <a:lnTo>
                            <a:pt x="13" y="21"/>
                          </a:lnTo>
                          <a:lnTo>
                            <a:pt x="10" y="8"/>
                          </a:lnTo>
                          <a:lnTo>
                            <a:pt x="25" y="10"/>
                          </a:lnTo>
                          <a:lnTo>
                            <a:pt x="34" y="0"/>
                          </a:lnTo>
                          <a:lnTo>
                            <a:pt x="43" y="10"/>
                          </a:lnTo>
                          <a:lnTo>
                            <a:pt x="58" y="8"/>
                          </a:lnTo>
                          <a:lnTo>
                            <a:pt x="56" y="21"/>
                          </a:lnTo>
                          <a:lnTo>
                            <a:pt x="68" y="28"/>
                          </a:lnTo>
                          <a:lnTo>
                            <a:pt x="56" y="36"/>
                          </a:lnTo>
                          <a:lnTo>
                            <a:pt x="58" y="48"/>
                          </a:lnTo>
                          <a:lnTo>
                            <a:pt x="43" y="46"/>
                          </a:lnTo>
                          <a:lnTo>
                            <a:pt x="34" y="57"/>
                          </a:lnTo>
                          <a:close/>
                        </a:path>
                      </a:pathLst>
                    </a:custGeom>
                    <a:solidFill>
                      <a:srgbClr val="7F7F7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67" name="Freeform 15"/>
                    <p:cNvSpPr/>
                    <p:nvPr/>
                  </p:nvSpPr>
                  <p:spPr bwMode="auto">
                    <a:xfrm>
                      <a:off x="1514" y="8964"/>
                      <a:ext cx="67" cy="57"/>
                    </a:xfrm>
                    <a:custGeom>
                      <a:avLst/>
                      <a:gdLst>
                        <a:gd name="T0" fmla="*/ 21582 w 68"/>
                        <a:gd name="T1" fmla="*/ 36193 h 57"/>
                        <a:gd name="T2" fmla="*/ 15869 w 68"/>
                        <a:gd name="T3" fmla="*/ 29208 h 57"/>
                        <a:gd name="T4" fmla="*/ 6348 w 68"/>
                        <a:gd name="T5" fmla="*/ 30478 h 57"/>
                        <a:gd name="T6" fmla="*/ 8252 w 68"/>
                        <a:gd name="T7" fmla="*/ 22859 h 57"/>
                        <a:gd name="T8" fmla="*/ 0 w 68"/>
                        <a:gd name="T9" fmla="*/ 17779 h 57"/>
                        <a:gd name="T10" fmla="*/ 8252 w 68"/>
                        <a:gd name="T11" fmla="*/ 13334 h 57"/>
                        <a:gd name="T12" fmla="*/ 6348 w 68"/>
                        <a:gd name="T13" fmla="*/ 5080 h 57"/>
                        <a:gd name="T14" fmla="*/ 15869 w 68"/>
                        <a:gd name="T15" fmla="*/ 6350 h 57"/>
                        <a:gd name="T16" fmla="*/ 21582 w 68"/>
                        <a:gd name="T17" fmla="*/ 0 h 57"/>
                        <a:gd name="T18" fmla="*/ 27295 w 68"/>
                        <a:gd name="T19" fmla="*/ 6350 h 57"/>
                        <a:gd name="T20" fmla="*/ 36816 w 68"/>
                        <a:gd name="T21" fmla="*/ 5080 h 57"/>
                        <a:gd name="T22" fmla="*/ 35547 w 68"/>
                        <a:gd name="T23" fmla="*/ 13334 h 57"/>
                        <a:gd name="T24" fmla="*/ 43164 w 68"/>
                        <a:gd name="T25" fmla="*/ 17779 h 57"/>
                        <a:gd name="T26" fmla="*/ 35547 w 68"/>
                        <a:gd name="T27" fmla="*/ 22859 h 57"/>
                        <a:gd name="T28" fmla="*/ 36816 w 68"/>
                        <a:gd name="T29" fmla="*/ 30478 h 57"/>
                        <a:gd name="T30" fmla="*/ 27295 w 68"/>
                        <a:gd name="T31" fmla="*/ 29208 h 57"/>
                        <a:gd name="T32" fmla="*/ 21582 w 68"/>
                        <a:gd name="T33" fmla="*/ 36193 h 57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0" t="0" r="r" b="b"/>
                      <a:pathLst>
                        <a:path w="68" h="57">
                          <a:moveTo>
                            <a:pt x="34" y="57"/>
                          </a:moveTo>
                          <a:lnTo>
                            <a:pt x="25" y="46"/>
                          </a:lnTo>
                          <a:lnTo>
                            <a:pt x="10" y="48"/>
                          </a:lnTo>
                          <a:lnTo>
                            <a:pt x="13" y="36"/>
                          </a:lnTo>
                          <a:lnTo>
                            <a:pt x="0" y="28"/>
                          </a:lnTo>
                          <a:lnTo>
                            <a:pt x="13" y="21"/>
                          </a:lnTo>
                          <a:lnTo>
                            <a:pt x="10" y="8"/>
                          </a:lnTo>
                          <a:lnTo>
                            <a:pt x="25" y="10"/>
                          </a:lnTo>
                          <a:lnTo>
                            <a:pt x="34" y="0"/>
                          </a:lnTo>
                          <a:lnTo>
                            <a:pt x="43" y="10"/>
                          </a:lnTo>
                          <a:lnTo>
                            <a:pt x="58" y="8"/>
                          </a:lnTo>
                          <a:lnTo>
                            <a:pt x="56" y="21"/>
                          </a:lnTo>
                          <a:lnTo>
                            <a:pt x="68" y="28"/>
                          </a:lnTo>
                          <a:lnTo>
                            <a:pt x="56" y="36"/>
                          </a:lnTo>
                          <a:lnTo>
                            <a:pt x="58" y="48"/>
                          </a:lnTo>
                          <a:lnTo>
                            <a:pt x="43" y="46"/>
                          </a:lnTo>
                          <a:lnTo>
                            <a:pt x="34" y="57"/>
                          </a:lnTo>
                          <a:close/>
                        </a:path>
                      </a:pathLst>
                    </a:custGeom>
                    <a:noFill/>
                    <a:ln w="6350">
                      <a:solidFill>
                        <a:srgbClr val="000000"/>
                      </a:solidFill>
                      <a:miter lim="800000"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350" name="Group 15"/>
                <p:cNvGrpSpPr/>
                <p:nvPr/>
              </p:nvGrpSpPr>
              <p:grpSpPr bwMode="auto">
                <a:xfrm>
                  <a:off x="9404" y="3270"/>
                  <a:ext cx="383" cy="383"/>
                  <a:chOff x="4991" y="7874"/>
                  <a:chExt cx="230" cy="230"/>
                </a:xfrm>
              </p:grpSpPr>
              <p:sp>
                <p:nvSpPr>
                  <p:cNvPr id="358" name="Rectangle 324"/>
                  <p:cNvSpPr>
                    <a:spLocks noChangeArrowheads="1"/>
                  </p:cNvSpPr>
                  <p:nvPr/>
                </p:nvSpPr>
                <p:spPr bwMode="auto">
                  <a:xfrm>
                    <a:off x="4991" y="7874"/>
                    <a:ext cx="230" cy="230"/>
                  </a:xfrm>
                  <a:prstGeom prst="rect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" name="Rectangle 325"/>
                  <p:cNvSpPr>
                    <a:spLocks noChangeArrowheads="1"/>
                  </p:cNvSpPr>
                  <p:nvPr/>
                </p:nvSpPr>
                <p:spPr bwMode="auto">
                  <a:xfrm>
                    <a:off x="5070" y="7953"/>
                    <a:ext cx="61" cy="61"/>
                  </a:xfrm>
                  <a:prstGeom prst="rect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0" name="Line 3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991" y="8010"/>
                    <a:ext cx="85" cy="84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1" name="Line 32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5127" y="8010"/>
                    <a:ext cx="84" cy="84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2" name="Line 328"/>
                  <p:cNvSpPr>
                    <a:spLocks noChangeShapeType="1"/>
                  </p:cNvSpPr>
                  <p:nvPr/>
                </p:nvSpPr>
                <p:spPr bwMode="auto">
                  <a:xfrm>
                    <a:off x="4991" y="7874"/>
                    <a:ext cx="85" cy="85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3" name="Line 32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27" y="7890"/>
                    <a:ext cx="84" cy="85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1" name="Group 15"/>
                <p:cNvGrpSpPr/>
                <p:nvPr/>
              </p:nvGrpSpPr>
              <p:grpSpPr bwMode="auto">
                <a:xfrm>
                  <a:off x="11057" y="3292"/>
                  <a:ext cx="383" cy="383"/>
                  <a:chOff x="4991" y="7874"/>
                  <a:chExt cx="230" cy="230"/>
                </a:xfrm>
              </p:grpSpPr>
              <p:sp>
                <p:nvSpPr>
                  <p:cNvPr id="352" name="Rectangle 324"/>
                  <p:cNvSpPr>
                    <a:spLocks noChangeArrowheads="1"/>
                  </p:cNvSpPr>
                  <p:nvPr/>
                </p:nvSpPr>
                <p:spPr bwMode="auto">
                  <a:xfrm>
                    <a:off x="4991" y="7874"/>
                    <a:ext cx="230" cy="230"/>
                  </a:xfrm>
                  <a:prstGeom prst="rect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3" name="Rectangle 325"/>
                  <p:cNvSpPr>
                    <a:spLocks noChangeArrowheads="1"/>
                  </p:cNvSpPr>
                  <p:nvPr/>
                </p:nvSpPr>
                <p:spPr bwMode="auto">
                  <a:xfrm>
                    <a:off x="5070" y="7953"/>
                    <a:ext cx="61" cy="61"/>
                  </a:xfrm>
                  <a:prstGeom prst="rect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4" name="Line 3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991" y="8010"/>
                    <a:ext cx="85" cy="84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5" name="Line 32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5127" y="8010"/>
                    <a:ext cx="84" cy="84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6" name="Line 328"/>
                  <p:cNvSpPr>
                    <a:spLocks noChangeShapeType="1"/>
                  </p:cNvSpPr>
                  <p:nvPr/>
                </p:nvSpPr>
                <p:spPr bwMode="auto">
                  <a:xfrm>
                    <a:off x="4991" y="7874"/>
                    <a:ext cx="85" cy="85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7" name="Line 32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27" y="7874"/>
                    <a:ext cx="84" cy="85"/>
                  </a:xfrm>
                  <a:prstGeom prst="line">
                    <a:avLst/>
                  </a:prstGeom>
                  <a:noFill/>
                  <a:ln w="6350">
                    <a:solidFill>
                      <a:srgbClr val="385D8A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  <p:cxnSp>
            <p:nvCxnSpPr>
              <p:cNvPr id="347" name="直接连接符 346"/>
              <p:cNvCxnSpPr/>
              <p:nvPr/>
            </p:nvCxnSpPr>
            <p:spPr>
              <a:xfrm>
                <a:off x="7811135" y="2019489"/>
                <a:ext cx="0" cy="62293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43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6511" y="2265610"/>
              <a:ext cx="171661" cy="14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4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2161" y="2280092"/>
              <a:ext cx="171661" cy="14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5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2617" y="2267285"/>
              <a:ext cx="171661" cy="147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0" name="矩形 179"/>
          <p:cNvSpPr/>
          <p:nvPr/>
        </p:nvSpPr>
        <p:spPr>
          <a:xfrm rot="5400000">
            <a:off x="5521903" y="917346"/>
            <a:ext cx="354653" cy="68488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文本框 180"/>
          <p:cNvSpPr txBox="1"/>
          <p:nvPr/>
        </p:nvSpPr>
        <p:spPr>
          <a:xfrm>
            <a:off x="5332338" y="1109406"/>
            <a:ext cx="6477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药品柜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195568" y="1437117"/>
            <a:ext cx="280930" cy="375065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文本框 182"/>
          <p:cNvSpPr txBox="1"/>
          <p:nvPr/>
        </p:nvSpPr>
        <p:spPr>
          <a:xfrm>
            <a:off x="8235646" y="1421377"/>
            <a:ext cx="221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latin typeface="宋体" panose="02010600030101010101" pitchFamily="2" charset="-122"/>
                <a:ea typeface="宋体" panose="02010600030101010101" pitchFamily="2" charset="-122"/>
              </a:rPr>
              <a:t>档案柜</a:t>
            </a:r>
            <a:endParaRPr lang="zh-CN" altLang="en-US" sz="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4" name="Group 2"/>
          <p:cNvGrpSpPr/>
          <p:nvPr/>
        </p:nvGrpSpPr>
        <p:grpSpPr bwMode="auto">
          <a:xfrm>
            <a:off x="766256" y="1187397"/>
            <a:ext cx="242967" cy="301067"/>
            <a:chOff x="933" y="6926"/>
            <a:chExt cx="230" cy="285"/>
          </a:xfrm>
        </p:grpSpPr>
        <p:sp>
          <p:nvSpPr>
            <p:cNvPr id="185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86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187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05" name="Group 7"/>
          <p:cNvGrpSpPr/>
          <p:nvPr/>
        </p:nvGrpSpPr>
        <p:grpSpPr bwMode="auto">
          <a:xfrm>
            <a:off x="839228" y="1659282"/>
            <a:ext cx="71305" cy="66023"/>
            <a:chOff x="1514" y="8964"/>
            <a:chExt cx="67" cy="62"/>
          </a:xfrm>
        </p:grpSpPr>
        <p:sp>
          <p:nvSpPr>
            <p:cNvPr id="206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0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94" y="193185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93" y="2291826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0" name="Group 12"/>
          <p:cNvGrpSpPr/>
          <p:nvPr/>
        </p:nvGrpSpPr>
        <p:grpSpPr bwMode="auto">
          <a:xfrm>
            <a:off x="774789" y="2635666"/>
            <a:ext cx="182226" cy="179584"/>
            <a:chOff x="1808" y="10942"/>
            <a:chExt cx="173" cy="170"/>
          </a:xfrm>
        </p:grpSpPr>
        <p:sp>
          <p:nvSpPr>
            <p:cNvPr id="224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6" name="Group 15"/>
          <p:cNvGrpSpPr/>
          <p:nvPr/>
        </p:nvGrpSpPr>
        <p:grpSpPr bwMode="auto">
          <a:xfrm>
            <a:off x="753460" y="2943091"/>
            <a:ext cx="242967" cy="242967"/>
            <a:chOff x="4991" y="7874"/>
            <a:chExt cx="230" cy="230"/>
          </a:xfrm>
        </p:grpSpPr>
        <p:sp>
          <p:nvSpPr>
            <p:cNvPr id="227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3" name="テキスト ボックス 24"/>
          <p:cNvSpPr txBox="1">
            <a:spLocks noChangeArrowheads="1"/>
          </p:cNvSpPr>
          <p:nvPr/>
        </p:nvSpPr>
        <p:spPr bwMode="auto">
          <a:xfrm>
            <a:off x="1182629" y="287841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通风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4" name="テキスト ボックス 24"/>
          <p:cNvSpPr txBox="1">
            <a:spLocks noChangeArrowheads="1"/>
          </p:cNvSpPr>
          <p:nvPr/>
        </p:nvSpPr>
        <p:spPr bwMode="auto">
          <a:xfrm>
            <a:off x="1227599" y="2520154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网线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" name="テキスト ボックス 24"/>
          <p:cNvSpPr txBox="1">
            <a:spLocks noChangeArrowheads="1"/>
          </p:cNvSpPr>
          <p:nvPr/>
        </p:nvSpPr>
        <p:spPr bwMode="auto">
          <a:xfrm>
            <a:off x="1212605" y="216284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380v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6" name="テキスト ボックス 24"/>
          <p:cNvSpPr txBox="1">
            <a:spLocks noChangeArrowheads="1"/>
          </p:cNvSpPr>
          <p:nvPr/>
        </p:nvSpPr>
        <p:spPr bwMode="auto">
          <a:xfrm>
            <a:off x="1212605" y="181055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220v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7" name="テキスト ボックス 24"/>
          <p:cNvSpPr txBox="1">
            <a:spLocks noChangeArrowheads="1"/>
          </p:cNvSpPr>
          <p:nvPr/>
        </p:nvSpPr>
        <p:spPr bwMode="auto">
          <a:xfrm>
            <a:off x="1212606" y="1461753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地漏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8" name="テキスト ボックス 24"/>
          <p:cNvSpPr txBox="1">
            <a:spLocks noChangeArrowheads="1"/>
          </p:cNvSpPr>
          <p:nvPr/>
        </p:nvSpPr>
        <p:spPr bwMode="auto">
          <a:xfrm>
            <a:off x="1212607" y="110838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水池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75179" y="5385905"/>
            <a:ext cx="15823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水浴锅（</a:t>
            </a:r>
            <a:r>
              <a:rPr lang="en-US" altLang="zh-CN" sz="1400" dirty="0">
                <a:solidFill>
                  <a:srgbClr val="FF0000"/>
                </a:solidFill>
              </a:rPr>
              <a:t>2000W</a:t>
            </a:r>
            <a:r>
              <a:rPr lang="zh-CN" altLang="en-US" sz="1400" dirty="0">
                <a:solidFill>
                  <a:srgbClr val="FF0000"/>
                </a:solidFill>
              </a:rPr>
              <a:t>）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71886" y="2538296"/>
            <a:ext cx="25640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动物行为分析系统（</a:t>
            </a:r>
            <a:r>
              <a:rPr lang="en-US" altLang="zh-CN" sz="1400" dirty="0">
                <a:solidFill>
                  <a:srgbClr val="FF0000"/>
                </a:solidFill>
              </a:rPr>
              <a:t>800W</a:t>
            </a:r>
            <a:r>
              <a:rPr lang="zh-CN" altLang="en-US" sz="1400" dirty="0">
                <a:solidFill>
                  <a:srgbClr val="FF0000"/>
                </a:solidFill>
              </a:rPr>
              <a:t>）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cxnSp>
        <p:nvCxnSpPr>
          <p:cNvPr id="7" name="直接箭头连接符 6"/>
          <p:cNvCxnSpPr>
            <a:stCxn id="125" idx="0"/>
            <a:endCxn id="5" idx="1"/>
          </p:cNvCxnSpPr>
          <p:nvPr/>
        </p:nvCxnSpPr>
        <p:spPr>
          <a:xfrm flipV="1">
            <a:off x="8597280" y="2692185"/>
            <a:ext cx="274606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8969650" y="5533527"/>
            <a:ext cx="277233" cy="14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960236" y="4031385"/>
            <a:ext cx="21878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智能热板仪（</a:t>
            </a:r>
            <a:r>
              <a:rPr lang="en-US" altLang="zh-CN" sz="1400" dirty="0">
                <a:solidFill>
                  <a:srgbClr val="FF0000"/>
                </a:solidFill>
              </a:rPr>
              <a:t>500W</a:t>
            </a:r>
            <a:r>
              <a:rPr lang="zh-CN" altLang="en-US" sz="1400" dirty="0">
                <a:solidFill>
                  <a:srgbClr val="FF0000"/>
                </a:solidFill>
              </a:rPr>
              <a:t>）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8709393" y="4215162"/>
            <a:ext cx="277233" cy="14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08909" y="5841047"/>
            <a:ext cx="13132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F0000"/>
                </a:solidFill>
              </a:rPr>
              <a:t>电炉（</a:t>
            </a:r>
            <a:r>
              <a:rPr lang="en-US" altLang="zh-CN" sz="1400" dirty="0">
                <a:solidFill>
                  <a:srgbClr val="FF0000"/>
                </a:solidFill>
              </a:rPr>
              <a:t>2000W</a:t>
            </a:r>
            <a:r>
              <a:rPr lang="zh-CN" altLang="en-US" sz="1400" dirty="0">
                <a:solidFill>
                  <a:srgbClr val="FF0000"/>
                </a:solidFill>
              </a:rPr>
              <a:t>）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3082957" y="5572125"/>
            <a:ext cx="256905" cy="3018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130290" y="3051585"/>
            <a:ext cx="3568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上设吊柜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556000" y="493078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203835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马业大楼实验室水、电、通风口规划（马术教研室）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562100" y="830580"/>
          <a:ext cx="9594215" cy="5252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4025"/>
                <a:gridCol w="768985"/>
                <a:gridCol w="1244600"/>
                <a:gridCol w="4885055"/>
                <a:gridCol w="971550"/>
              </a:tblGrid>
              <a:tr h="5283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实验室名称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建筑面积（m</a:t>
                      </a:r>
                      <a:r>
                        <a:rPr lang="en-US" sz="1000" b="1" baseline="30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10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负责人/任课教师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要求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备注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</a:tr>
              <a:tr h="152400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马运动性能分析化验室 </a:t>
                      </a:r>
                      <a:endParaRPr 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75.6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张小宇、文强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1、环氧树脂自流坪地面（防水、防酸、防化学腐蚀）；双开门                    2、中央实验台2个，长4m×宽1.3m          </a:t>
                      </a:r>
                      <a:endParaRPr 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alt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水池（上下水点）4个，地漏（下水点）4个 </a:t>
                      </a:r>
                      <a:endParaRPr 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4、通风排气口4个（吸顶式），安装落地式通风柜1个</a:t>
                      </a:r>
                      <a:endParaRPr 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5、</a:t>
                      </a:r>
                      <a:r>
                        <a:rPr lang="zh-CN" alt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讲台一套、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药品柜1个（推拉门式）</a:t>
                      </a:r>
                      <a:endParaRPr 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6、冰箱1个、血液气体分析仪、尿液分析仪、生化分析仪、便携式</a:t>
                      </a:r>
                      <a:r>
                        <a:rPr lang="zh-CN" alt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动物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监控仪</a:t>
                      </a:r>
                      <a:r>
                        <a:rPr lang="zh-CN" alt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</a:t>
                      </a:r>
                      <a:r>
                        <a:rPr lang="en-US" altLang="zh-CN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DR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等。</a:t>
                      </a:r>
                      <a:endParaRPr 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7、220V，10A电源19个，16A电源4个，380V、30A电源1个；数据点位（网线接口）2个注：所有实验台电源插座，高度均在台面以上。</a:t>
                      </a:r>
                      <a:endParaRPr 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8、总功率8000W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431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马基因工程实验室  </a:t>
                      </a:r>
                      <a:endParaRPr 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75.6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王晓铄、任宏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1、环氧树脂自流坪地面（防水、防酸、防化学腐蚀）；</a:t>
                      </a:r>
                      <a:r>
                        <a:rPr lang="en-US" sz="1000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双开门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                    2、中央实验台</a:t>
                      </a:r>
                      <a:r>
                        <a:rPr lang="en-US" altLang="zh-CN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个，长4m×宽1.3m          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</a:t>
                      </a:r>
                      <a:r>
                        <a:rPr lang="zh-CN" altLang="en-US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水池（上下水点）4个，地漏（下水点）4个 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4、通风排气口5个（吸顶式），安装落地式通风柜1个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5、药品柜1个（推拉门式）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6、冰箱1个、冰箱1个、烘箱1个、摇床1个、水浴锅1个、电泳仪、跑胶仪、离心机2个、制冰机、高压灭菌锅</a:t>
                      </a:r>
                      <a:r>
                        <a:rPr lang="zh-CN" altLang="en-US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超微量核酸分析仪1个、纯水仪1个、PCR2个、数字PCR仪1个、定量PCR仪器、流式细胞仪、测序仪、CO2振荡培养箱、荧光显微镜。</a:t>
                      </a:r>
                      <a:endParaRPr lang="en-US" sz="10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7、220V，10A电源2</a:t>
                      </a:r>
                      <a:r>
                        <a:rPr lang="en-US" altLang="zh-CN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0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个，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16A电源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5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个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，380V、30A电源1个；数据点位（网线接口）</a:t>
                      </a:r>
                      <a:r>
                        <a:rPr lang="en-US" altLang="zh-CN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个注：所有实验台电源插座，高度均在台面以上。</a:t>
                      </a:r>
                      <a:endParaRPr lang="en-US" sz="1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8、总功率12000W</a:t>
                      </a:r>
                      <a:endParaRPr lang="en-US" altLang="en-US" sz="1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32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运动马虚拟仿真模拟</a:t>
                      </a:r>
                      <a:r>
                        <a:rPr lang="zh-CN" alt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实训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室</a:t>
                      </a:r>
                      <a:endParaRPr 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112.56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王勇、赵旭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1、环氧树脂自流坪地面（防水、防酸、防化学腐蚀）；双开门                    2、水池（上下水点）1个，地漏（下水点）1个 </a:t>
                      </a:r>
                      <a:endParaRPr lang="en-US" sz="1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3、通风排气口1个（吸顶式）</a:t>
                      </a:r>
                      <a:endParaRPr lang="en-US" sz="1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4</a:t>
                      </a:r>
                      <a:r>
                        <a:rPr lang="zh-CN" altLang="en-US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、讲台一套、电动模拟大马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台（可变换骑乘模式）、小马</a:t>
                      </a:r>
                      <a:r>
                        <a:rPr lang="en-US" altLang="zh-CN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台。</a:t>
                      </a:r>
                      <a:endParaRPr lang="zh-CN" altLang="en-US" sz="10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5</a:t>
                      </a:r>
                      <a:r>
                        <a:rPr lang="zh-CN" altLang="en-US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en-US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220V，10A电源12个，16A电源4个，380V、30A电源1个；数据点位（网线接口）2个</a:t>
                      </a:r>
                      <a:endParaRPr 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5、总功率10000W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000" b="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8100" marR="38100" marT="76200" marB="7620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 b="752"/>
          <a:stretch>
            <a:fillRect/>
          </a:stretch>
        </p:blipFill>
        <p:spPr>
          <a:xfrm>
            <a:off x="3125855" y="829494"/>
            <a:ext cx="5130591" cy="51548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47277" y="285879"/>
            <a:ext cx="65758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马基因工程实验室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(75.6m</a:t>
            </a:r>
            <a:r>
              <a:rPr kumimoji="0" lang="en-US" altLang="zh-CN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 rot="5400000">
            <a:off x="6744016" y="2756115"/>
            <a:ext cx="2268515" cy="529389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925847" y="2182696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929551" y="273171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929551" y="327482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929550" y="385222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8110099" y="2136045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01307" y="2653549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01306" y="3211098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01305" y="3776437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4935318" y="5389134"/>
            <a:ext cx="2991080" cy="458072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64860" y="5343263"/>
            <a:ext cx="24280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靠墙边台高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75cm*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宽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65cm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509" y="565104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488" y="564180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137" y="5638416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272" y="563867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590" y="563519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670" y="563756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246" y="5664074"/>
            <a:ext cx="286041" cy="17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25"/>
          <p:cNvSpPr>
            <a:spLocks noChangeArrowheads="1"/>
          </p:cNvSpPr>
          <p:nvPr/>
        </p:nvSpPr>
        <p:spPr bwMode="auto">
          <a:xfrm rot="5400000">
            <a:off x="2714442" y="2838312"/>
            <a:ext cx="2530564" cy="529389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68845" y="200247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67162" y="362613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77703" y="300816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67162" y="251849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77703" y="416982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文本框 39"/>
          <p:cNvSpPr txBox="1"/>
          <p:nvPr/>
        </p:nvSpPr>
        <p:spPr>
          <a:xfrm>
            <a:off x="3853789" y="1964782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863919" y="2453407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853789" y="297181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834515" y="358485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834514" y="4115746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060095" y="4644516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Rectangle 25"/>
          <p:cNvSpPr>
            <a:spLocks noChangeArrowheads="1"/>
          </p:cNvSpPr>
          <p:nvPr/>
        </p:nvSpPr>
        <p:spPr bwMode="auto">
          <a:xfrm>
            <a:off x="5539181" y="1429290"/>
            <a:ext cx="427536" cy="431463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7" name="Rectangle 25"/>
          <p:cNvSpPr>
            <a:spLocks noChangeArrowheads="1"/>
          </p:cNvSpPr>
          <p:nvPr/>
        </p:nvSpPr>
        <p:spPr bwMode="auto">
          <a:xfrm>
            <a:off x="6046558" y="1418521"/>
            <a:ext cx="953968" cy="434709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810309" y="1467839"/>
            <a:ext cx="14413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落地通风柜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469242" y="1472353"/>
            <a:ext cx="728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超低温冰箱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0800000">
            <a:off x="4412159" y="2625116"/>
            <a:ext cx="2985636" cy="722115"/>
            <a:chOff x="5639540" y="2196148"/>
            <a:chExt cx="2857195" cy="635872"/>
          </a:xfrm>
        </p:grpSpPr>
        <p:grpSp>
          <p:nvGrpSpPr>
            <p:cNvPr id="60" name="组合 59"/>
            <p:cNvGrpSpPr/>
            <p:nvPr/>
          </p:nvGrpSpPr>
          <p:grpSpPr>
            <a:xfrm>
              <a:off x="5639540" y="2196148"/>
              <a:ext cx="2857195" cy="635872"/>
              <a:chOff x="5394961" y="1763320"/>
              <a:chExt cx="3525729" cy="1027016"/>
            </a:xfrm>
          </p:grpSpPr>
          <p:sp>
            <p:nvSpPr>
              <p:cNvPr id="66" name="Rectangle 25"/>
              <p:cNvSpPr>
                <a:spLocks noChangeArrowheads="1"/>
              </p:cNvSpPr>
              <p:nvPr/>
            </p:nvSpPr>
            <p:spPr bwMode="auto">
              <a:xfrm>
                <a:off x="5394961" y="1763320"/>
                <a:ext cx="3036485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67" name="Rectangle 26"/>
              <p:cNvSpPr>
                <a:spLocks noChangeArrowheads="1"/>
              </p:cNvSpPr>
              <p:nvPr/>
            </p:nvSpPr>
            <p:spPr bwMode="auto">
              <a:xfrm>
                <a:off x="8435822" y="1764429"/>
                <a:ext cx="484868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61" name="Group 2"/>
            <p:cNvGrpSpPr/>
            <p:nvPr/>
          </p:nvGrpSpPr>
          <p:grpSpPr bwMode="auto">
            <a:xfrm>
              <a:off x="8113867" y="2290757"/>
              <a:ext cx="372804" cy="461952"/>
              <a:chOff x="933" y="6926"/>
              <a:chExt cx="230" cy="285"/>
            </a:xfrm>
          </p:grpSpPr>
          <p:sp>
            <p:nvSpPr>
              <p:cNvPr id="62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grpSp>
            <p:nvGrpSpPr>
              <p:cNvPr id="63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64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65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</p:grpSp>
        </p:grpSp>
      </p:grpSp>
      <p:pic>
        <p:nvPicPr>
          <p:cNvPr id="6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35" y="293908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861" y="293908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652" y="293386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337" y="293385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852" y="294115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5" name="Group 15"/>
          <p:cNvGrpSpPr/>
          <p:nvPr/>
        </p:nvGrpSpPr>
        <p:grpSpPr bwMode="auto">
          <a:xfrm rot="10800000">
            <a:off x="6219183" y="1745821"/>
            <a:ext cx="227190" cy="236503"/>
            <a:chOff x="4991" y="7874"/>
            <a:chExt cx="230" cy="230"/>
          </a:xfrm>
        </p:grpSpPr>
        <p:sp>
          <p:nvSpPr>
            <p:cNvPr id="86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7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8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9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0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1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3930383" y="598338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417390" y="5978118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913227" y="5975582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478803" y="598338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6059915" y="5984072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625478" y="597158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8" name="Group 2"/>
          <p:cNvGrpSpPr/>
          <p:nvPr/>
        </p:nvGrpSpPr>
        <p:grpSpPr bwMode="auto">
          <a:xfrm>
            <a:off x="4766084" y="1467838"/>
            <a:ext cx="314527" cy="358189"/>
            <a:chOff x="933" y="6926"/>
            <a:chExt cx="230" cy="285"/>
          </a:xfrm>
        </p:grpSpPr>
        <p:sp>
          <p:nvSpPr>
            <p:cNvPr id="99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00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101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2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103" name="Group 2"/>
          <p:cNvGrpSpPr/>
          <p:nvPr/>
        </p:nvGrpSpPr>
        <p:grpSpPr bwMode="auto">
          <a:xfrm>
            <a:off x="6576985" y="1731289"/>
            <a:ext cx="240713" cy="251784"/>
            <a:chOff x="933" y="6926"/>
            <a:chExt cx="230" cy="285"/>
          </a:xfrm>
        </p:grpSpPr>
        <p:sp>
          <p:nvSpPr>
            <p:cNvPr id="104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05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106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7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108" name="Group 2"/>
          <p:cNvGrpSpPr/>
          <p:nvPr/>
        </p:nvGrpSpPr>
        <p:grpSpPr bwMode="auto">
          <a:xfrm>
            <a:off x="275367" y="1187397"/>
            <a:ext cx="242967" cy="301067"/>
            <a:chOff x="933" y="6926"/>
            <a:chExt cx="230" cy="285"/>
          </a:xfrm>
        </p:grpSpPr>
        <p:sp>
          <p:nvSpPr>
            <p:cNvPr id="109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10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111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2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113" name="Group 7"/>
          <p:cNvGrpSpPr/>
          <p:nvPr/>
        </p:nvGrpSpPr>
        <p:grpSpPr bwMode="auto">
          <a:xfrm>
            <a:off x="348339" y="1780305"/>
            <a:ext cx="71305" cy="66023"/>
            <a:chOff x="1514" y="8964"/>
            <a:chExt cx="67" cy="62"/>
          </a:xfrm>
        </p:grpSpPr>
        <p:sp>
          <p:nvSpPr>
            <p:cNvPr id="114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5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1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05" y="21201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04" y="2547319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8" name="Group 12"/>
          <p:cNvGrpSpPr/>
          <p:nvPr/>
        </p:nvGrpSpPr>
        <p:grpSpPr bwMode="auto">
          <a:xfrm>
            <a:off x="283900" y="2944947"/>
            <a:ext cx="182226" cy="179584"/>
            <a:chOff x="1808" y="10942"/>
            <a:chExt cx="173" cy="170"/>
          </a:xfrm>
        </p:grpSpPr>
        <p:sp>
          <p:nvSpPr>
            <p:cNvPr id="119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0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21" name="Group 15"/>
          <p:cNvGrpSpPr/>
          <p:nvPr/>
        </p:nvGrpSpPr>
        <p:grpSpPr bwMode="auto">
          <a:xfrm>
            <a:off x="249124" y="3400289"/>
            <a:ext cx="242967" cy="242967"/>
            <a:chOff x="4991" y="7874"/>
            <a:chExt cx="230" cy="230"/>
          </a:xfrm>
        </p:grpSpPr>
        <p:sp>
          <p:nvSpPr>
            <p:cNvPr id="122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3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4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5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6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7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28" name="テキスト ボックス 24"/>
          <p:cNvSpPr txBox="1">
            <a:spLocks noChangeArrowheads="1"/>
          </p:cNvSpPr>
          <p:nvPr/>
        </p:nvSpPr>
        <p:spPr bwMode="auto">
          <a:xfrm>
            <a:off x="691740" y="333957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通风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9" name="テキスト ボックス 24"/>
          <p:cNvSpPr txBox="1">
            <a:spLocks noChangeArrowheads="1"/>
          </p:cNvSpPr>
          <p:nvPr/>
        </p:nvSpPr>
        <p:spPr bwMode="auto">
          <a:xfrm>
            <a:off x="736710" y="2873738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网线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0" name="テキスト ボックス 24"/>
          <p:cNvSpPr txBox="1">
            <a:spLocks noChangeArrowheads="1"/>
          </p:cNvSpPr>
          <p:nvPr/>
        </p:nvSpPr>
        <p:spPr bwMode="auto">
          <a:xfrm>
            <a:off x="721716" y="2435744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电源插座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380v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テキスト ボックス 24"/>
          <p:cNvSpPr txBox="1">
            <a:spLocks noChangeArrowheads="1"/>
          </p:cNvSpPr>
          <p:nvPr/>
        </p:nvSpPr>
        <p:spPr bwMode="auto">
          <a:xfrm>
            <a:off x="721716" y="200277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电源插座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220v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テキスト ボックス 24"/>
          <p:cNvSpPr txBox="1">
            <a:spLocks noChangeArrowheads="1"/>
          </p:cNvSpPr>
          <p:nvPr/>
        </p:nvSpPr>
        <p:spPr bwMode="auto">
          <a:xfrm>
            <a:off x="721717" y="1586738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地漏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テキスト ボックス 24"/>
          <p:cNvSpPr txBox="1">
            <a:spLocks noChangeArrowheads="1"/>
          </p:cNvSpPr>
          <p:nvPr/>
        </p:nvSpPr>
        <p:spPr bwMode="auto">
          <a:xfrm>
            <a:off x="721718" y="116613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水池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34" name="Group 12"/>
          <p:cNvGrpSpPr/>
          <p:nvPr/>
        </p:nvGrpSpPr>
        <p:grpSpPr bwMode="auto">
          <a:xfrm>
            <a:off x="3778304" y="3330753"/>
            <a:ext cx="182226" cy="179584"/>
            <a:chOff x="1808" y="10942"/>
            <a:chExt cx="173" cy="170"/>
          </a:xfrm>
        </p:grpSpPr>
        <p:sp>
          <p:nvSpPr>
            <p:cNvPr id="135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6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37" name="Group 12"/>
          <p:cNvGrpSpPr/>
          <p:nvPr/>
        </p:nvGrpSpPr>
        <p:grpSpPr bwMode="auto">
          <a:xfrm>
            <a:off x="7950233" y="3542475"/>
            <a:ext cx="182226" cy="179584"/>
            <a:chOff x="1808" y="10942"/>
            <a:chExt cx="173" cy="170"/>
          </a:xfrm>
        </p:grpSpPr>
        <p:sp>
          <p:nvSpPr>
            <p:cNvPr id="138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9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0" name="文本框 139"/>
          <p:cNvSpPr txBox="1"/>
          <p:nvPr/>
        </p:nvSpPr>
        <p:spPr>
          <a:xfrm rot="16200000">
            <a:off x="6553708" y="3055185"/>
            <a:ext cx="24280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靠墙边台高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75cm*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宽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65cm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5151974" y="2265658"/>
            <a:ext cx="1510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中央实验台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5007166" y="2657927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6276812" y="2652668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5892235" y="265271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5416729" y="2650757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6698890" y="2674409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" name="Rectangle 25"/>
          <p:cNvSpPr>
            <a:spLocks noChangeArrowheads="1"/>
          </p:cNvSpPr>
          <p:nvPr/>
        </p:nvSpPr>
        <p:spPr bwMode="auto">
          <a:xfrm>
            <a:off x="3996451" y="5403964"/>
            <a:ext cx="900330" cy="458072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4132803" y="5443059"/>
            <a:ext cx="7661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超净台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5" name="Group 15"/>
          <p:cNvGrpSpPr/>
          <p:nvPr/>
        </p:nvGrpSpPr>
        <p:grpSpPr bwMode="auto">
          <a:xfrm rot="10800000">
            <a:off x="4349739" y="5283958"/>
            <a:ext cx="227190" cy="236503"/>
            <a:chOff x="4991" y="7874"/>
            <a:chExt cx="230" cy="230"/>
          </a:xfrm>
        </p:grpSpPr>
        <p:sp>
          <p:nvSpPr>
            <p:cNvPr id="156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7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8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9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0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1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62" name="Group 15"/>
          <p:cNvGrpSpPr/>
          <p:nvPr/>
        </p:nvGrpSpPr>
        <p:grpSpPr bwMode="auto">
          <a:xfrm rot="10800000">
            <a:off x="5579869" y="3096740"/>
            <a:ext cx="227190" cy="236503"/>
            <a:chOff x="4991" y="7874"/>
            <a:chExt cx="230" cy="230"/>
          </a:xfrm>
        </p:grpSpPr>
        <p:sp>
          <p:nvSpPr>
            <p:cNvPr id="163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4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5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6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7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8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69" name="Group 15"/>
          <p:cNvGrpSpPr/>
          <p:nvPr/>
        </p:nvGrpSpPr>
        <p:grpSpPr bwMode="auto">
          <a:xfrm rot="10800000">
            <a:off x="6473476" y="3096740"/>
            <a:ext cx="227190" cy="236503"/>
            <a:chOff x="4991" y="7874"/>
            <a:chExt cx="230" cy="230"/>
          </a:xfrm>
        </p:grpSpPr>
        <p:sp>
          <p:nvSpPr>
            <p:cNvPr id="170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1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2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3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4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5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90" name="Rectangle 25"/>
          <p:cNvSpPr>
            <a:spLocks noChangeArrowheads="1"/>
          </p:cNvSpPr>
          <p:nvPr/>
        </p:nvSpPr>
        <p:spPr bwMode="auto">
          <a:xfrm>
            <a:off x="7487950" y="4577766"/>
            <a:ext cx="640937" cy="428169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7436757" y="4631463"/>
            <a:ext cx="551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冰箱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180" y="132065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6255964" y="1029737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78563" y="5971584"/>
            <a:ext cx="553471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15029" y="4379162"/>
            <a:ext cx="4017005" cy="4571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7166" y="4638102"/>
            <a:ext cx="2006724" cy="3617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胚胎间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25.6 m</a:t>
            </a:r>
            <a:r>
              <a:rPr kumimoji="0" lang="en-US" altLang="zh-CN" sz="14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1400" b="1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4975674" y="4498146"/>
            <a:ext cx="2006724" cy="259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隔断墙</a:t>
            </a:r>
            <a:endParaRPr kumimoji="0" lang="zh-CN" altLang="en-US" sz="1800" b="1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6" name="Rectangle 25"/>
          <p:cNvSpPr>
            <a:spLocks noChangeArrowheads="1"/>
          </p:cNvSpPr>
          <p:nvPr/>
        </p:nvSpPr>
        <p:spPr bwMode="auto">
          <a:xfrm rot="5400000">
            <a:off x="7697379" y="4119651"/>
            <a:ext cx="361785" cy="529389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M1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897479" y="472164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9" name="Rectangle 25"/>
          <p:cNvSpPr>
            <a:spLocks noChangeArrowheads="1"/>
          </p:cNvSpPr>
          <p:nvPr/>
        </p:nvSpPr>
        <p:spPr bwMode="auto">
          <a:xfrm rot="5400000">
            <a:off x="3532126" y="4657566"/>
            <a:ext cx="898602" cy="525983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20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81721" y="477544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1" name="文本框 200"/>
          <p:cNvSpPr txBox="1"/>
          <p:nvPr/>
        </p:nvSpPr>
        <p:spPr>
          <a:xfrm rot="16200000">
            <a:off x="3458529" y="3458568"/>
            <a:ext cx="1836843" cy="315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靠墙边台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2" name="文本框 201"/>
          <p:cNvSpPr txBox="1"/>
          <p:nvPr/>
        </p:nvSpPr>
        <p:spPr>
          <a:xfrm rot="16200000">
            <a:off x="3829440" y="4747136"/>
            <a:ext cx="10759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靠墙边台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3814117" y="4724256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4968901" y="3957387"/>
            <a:ext cx="2006724" cy="3617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基因间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50 m</a:t>
            </a:r>
            <a:r>
              <a:rPr kumimoji="0" lang="en-US" altLang="zh-CN" sz="14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1400" b="1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38" name="Group 12"/>
          <p:cNvGrpSpPr/>
          <p:nvPr/>
        </p:nvGrpSpPr>
        <p:grpSpPr bwMode="auto">
          <a:xfrm>
            <a:off x="5968802" y="5614494"/>
            <a:ext cx="182226" cy="179584"/>
            <a:chOff x="1808" y="10942"/>
            <a:chExt cx="173" cy="170"/>
          </a:xfrm>
        </p:grpSpPr>
        <p:sp>
          <p:nvSpPr>
            <p:cNvPr id="239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0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46" name="Group 2"/>
          <p:cNvGrpSpPr/>
          <p:nvPr/>
        </p:nvGrpSpPr>
        <p:grpSpPr bwMode="auto">
          <a:xfrm>
            <a:off x="7851985" y="5033764"/>
            <a:ext cx="272971" cy="276999"/>
            <a:chOff x="933" y="6926"/>
            <a:chExt cx="230" cy="285"/>
          </a:xfrm>
        </p:grpSpPr>
        <p:sp>
          <p:nvSpPr>
            <p:cNvPr id="247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248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249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0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251" name="文本框 250"/>
          <p:cNvSpPr txBox="1"/>
          <p:nvPr/>
        </p:nvSpPr>
        <p:spPr>
          <a:xfrm>
            <a:off x="5481465" y="1051858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52" name="图片 2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147" y="1319945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6" name="Rectangle 25"/>
          <p:cNvSpPr>
            <a:spLocks noChangeArrowheads="1"/>
          </p:cNvSpPr>
          <p:nvPr/>
        </p:nvSpPr>
        <p:spPr bwMode="auto">
          <a:xfrm>
            <a:off x="5160107" y="1439397"/>
            <a:ext cx="308909" cy="316706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5093479" y="1501249"/>
            <a:ext cx="5135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冰箱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5006980" y="1051857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9" name="图片 1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346" y="1309339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8730615" y="2087245"/>
            <a:ext cx="1463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 b="1">
                <a:solidFill>
                  <a:srgbClr val="FF0000"/>
                </a:solidFill>
              </a:rPr>
              <a:t>全自动高压灭菌器（</a:t>
            </a:r>
            <a:r>
              <a:rPr lang="en-US" altLang="zh-CN" sz="1200" b="1">
                <a:solidFill>
                  <a:srgbClr val="FF0000"/>
                </a:solidFill>
              </a:rPr>
              <a:t>3000W)</a:t>
            </a:r>
            <a:endParaRPr lang="en-US" altLang="zh-CN" sz="12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8796655" y="2611120"/>
            <a:ext cx="16008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</a:rPr>
              <a:t>烘干箱（1600W）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>
            <p:custDataLst>
              <p:tags r:id="rId6"/>
            </p:custDataLst>
          </p:nvPr>
        </p:nvSpPr>
        <p:spPr>
          <a:xfrm>
            <a:off x="8796655" y="3065145"/>
            <a:ext cx="16008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</a:rPr>
              <a:t>凝胶成像仪（配电脑）（600W）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>
            <p:custDataLst>
              <p:tags r:id="rId7"/>
            </p:custDataLst>
          </p:nvPr>
        </p:nvSpPr>
        <p:spPr>
          <a:xfrm>
            <a:off x="8796655" y="3776345"/>
            <a:ext cx="16008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b="1">
                <a:solidFill>
                  <a:srgbClr val="FF0000"/>
                </a:solidFill>
              </a:rPr>
              <a:t>水浴锅（1200W）</a:t>
            </a:r>
            <a:endParaRPr lang="zh-CN" altLang="en-US" sz="1400" b="1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2001203" y="1901104"/>
            <a:ext cx="19063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电磁炉</a:t>
            </a:r>
            <a:r>
              <a:rPr lang="en-US" altLang="zh-CN" sz="1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(2200W)</a:t>
            </a:r>
            <a:endParaRPr lang="en-US" altLang="zh-CN" sz="1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9"/>
            </p:custDataLst>
          </p:nvPr>
        </p:nvSpPr>
        <p:spPr>
          <a:xfrm>
            <a:off x="2334895" y="2399030"/>
            <a:ext cx="10744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 dirty="0">
                <a:solidFill>
                  <a:srgbClr val="FF0000"/>
                </a:solidFill>
              </a:rPr>
              <a:t>PCR</a:t>
            </a:r>
            <a:r>
              <a:rPr lang="zh-CN" altLang="en-US" sz="1200" b="1" dirty="0">
                <a:solidFill>
                  <a:srgbClr val="FF0000"/>
                </a:solidFill>
              </a:rPr>
              <a:t>仪</a:t>
            </a:r>
            <a:r>
              <a:rPr lang="en-US" altLang="zh-CN" sz="1200" b="1" dirty="0">
                <a:solidFill>
                  <a:srgbClr val="FF0000"/>
                </a:solidFill>
              </a:rPr>
              <a:t>(600W)</a:t>
            </a:r>
            <a:endParaRPr lang="en-US" altLang="zh-CN" sz="1200" b="1" dirty="0">
              <a:solidFill>
                <a:srgbClr val="FF0000"/>
              </a:solidFill>
            </a:endParaRPr>
          </a:p>
        </p:txBody>
      </p:sp>
      <p:sp>
        <p:nvSpPr>
          <p:cNvPr id="38" name="文本框 37"/>
          <p:cNvSpPr txBox="1"/>
          <p:nvPr>
            <p:custDataLst>
              <p:tags r:id="rId10"/>
            </p:custDataLst>
          </p:nvPr>
        </p:nvSpPr>
        <p:spPr>
          <a:xfrm>
            <a:off x="5360670" y="705485"/>
            <a:ext cx="100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>
                <a:solidFill>
                  <a:srgbClr val="FF0000"/>
                </a:solidFill>
              </a:rPr>
              <a:t>   </a:t>
            </a:r>
            <a:r>
              <a:rPr lang="zh-CN" altLang="en-US" sz="1200" b="1">
                <a:solidFill>
                  <a:srgbClr val="FF0000"/>
                </a:solidFill>
              </a:rPr>
              <a:t>超低温</a:t>
            </a:r>
            <a:r>
              <a:rPr lang="zh-CN" altLang="en-US" sz="1200" b="1">
                <a:solidFill>
                  <a:srgbClr val="FF0000"/>
                </a:solidFill>
              </a:rPr>
              <a:t>冰箱（</a:t>
            </a:r>
            <a:r>
              <a:rPr lang="en-US" altLang="zh-CN" sz="1200" b="1">
                <a:solidFill>
                  <a:srgbClr val="FF0000"/>
                </a:solidFill>
              </a:rPr>
              <a:t>1300W)</a:t>
            </a:r>
            <a:endParaRPr lang="en-US" altLang="zh-CN" sz="1200" b="1">
              <a:solidFill>
                <a:srgbClr val="FF0000"/>
              </a:solidFill>
            </a:endParaRPr>
          </a:p>
        </p:txBody>
      </p:sp>
      <p:sp>
        <p:nvSpPr>
          <p:cNvPr id="232" name="文本框 231"/>
          <p:cNvSpPr txBox="1"/>
          <p:nvPr>
            <p:custDataLst>
              <p:tags r:id="rId11"/>
            </p:custDataLst>
          </p:nvPr>
        </p:nvSpPr>
        <p:spPr>
          <a:xfrm>
            <a:off x="2202180" y="3376930"/>
            <a:ext cx="100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200" b="1" dirty="0">
                <a:solidFill>
                  <a:srgbClr val="FF0000"/>
                </a:solidFill>
              </a:rPr>
              <a:t>微波炉（</a:t>
            </a:r>
            <a:r>
              <a:rPr lang="en-US" altLang="zh-CN" sz="1200" b="1" dirty="0">
                <a:solidFill>
                  <a:srgbClr val="FF0000"/>
                </a:solidFill>
              </a:rPr>
              <a:t>1000W)</a:t>
            </a:r>
            <a:endParaRPr lang="en-US" altLang="zh-CN" sz="1200" b="1" dirty="0">
              <a:solidFill>
                <a:srgbClr val="FF0000"/>
              </a:solidFill>
            </a:endParaRPr>
          </a:p>
        </p:txBody>
      </p:sp>
      <p:sp>
        <p:nvSpPr>
          <p:cNvPr id="50" name="文本框 49"/>
          <p:cNvSpPr txBox="1"/>
          <p:nvPr>
            <p:custDataLst>
              <p:tags r:id="rId12"/>
            </p:custDataLst>
          </p:nvPr>
        </p:nvSpPr>
        <p:spPr>
          <a:xfrm>
            <a:off x="2334895" y="2901950"/>
            <a:ext cx="107442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 dirty="0">
                <a:solidFill>
                  <a:srgbClr val="FF0000"/>
                </a:solidFill>
              </a:rPr>
              <a:t>PCR</a:t>
            </a:r>
            <a:r>
              <a:rPr lang="zh-CN" altLang="en-US" sz="1200" b="1" dirty="0">
                <a:solidFill>
                  <a:srgbClr val="FF0000"/>
                </a:solidFill>
              </a:rPr>
              <a:t>仪</a:t>
            </a:r>
            <a:r>
              <a:rPr lang="en-US" altLang="zh-CN" sz="1200" b="1" dirty="0">
                <a:solidFill>
                  <a:srgbClr val="FF0000"/>
                </a:solidFill>
              </a:rPr>
              <a:t>(600W)</a:t>
            </a:r>
            <a:endParaRPr lang="en-US" altLang="zh-CN" sz="1200" b="1" dirty="0">
              <a:solidFill>
                <a:srgbClr val="FF0000"/>
              </a:solidFill>
            </a:endParaRPr>
          </a:p>
        </p:txBody>
      </p:sp>
      <p:sp>
        <p:nvSpPr>
          <p:cNvPr id="51" name="文本框 50"/>
          <p:cNvSpPr txBox="1"/>
          <p:nvPr>
            <p:custDataLst>
              <p:tags r:id="rId13"/>
            </p:custDataLst>
          </p:nvPr>
        </p:nvSpPr>
        <p:spPr>
          <a:xfrm>
            <a:off x="3907790" y="6247130"/>
            <a:ext cx="1310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 dirty="0">
                <a:solidFill>
                  <a:srgbClr val="FF0000"/>
                </a:solidFill>
              </a:rPr>
              <a:t>超净台</a:t>
            </a:r>
            <a:endParaRPr lang="zh-CN" altLang="en-US" sz="1200" b="1" dirty="0">
              <a:solidFill>
                <a:srgbClr val="FF0000"/>
              </a:solidFill>
            </a:endParaRPr>
          </a:p>
          <a:p>
            <a:r>
              <a:rPr lang="en-US" altLang="zh-CN" sz="1200" b="1" dirty="0">
                <a:solidFill>
                  <a:srgbClr val="FF0000"/>
                </a:solidFill>
              </a:rPr>
              <a:t>(600W)</a:t>
            </a:r>
            <a:endParaRPr lang="en-US" altLang="zh-CN" sz="1200" b="1" dirty="0">
              <a:solidFill>
                <a:srgbClr val="FF0000"/>
              </a:solidFill>
            </a:endParaRPr>
          </a:p>
        </p:txBody>
      </p:sp>
      <p:sp>
        <p:nvSpPr>
          <p:cNvPr id="52" name="文本框 51"/>
          <p:cNvSpPr txBox="1"/>
          <p:nvPr>
            <p:custDataLst>
              <p:tags r:id="rId14"/>
            </p:custDataLst>
          </p:nvPr>
        </p:nvSpPr>
        <p:spPr>
          <a:xfrm>
            <a:off x="6046470" y="6247130"/>
            <a:ext cx="1252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 dirty="0">
                <a:solidFill>
                  <a:srgbClr val="FF0000"/>
                </a:solidFill>
              </a:rPr>
              <a:t>培养</a:t>
            </a:r>
            <a:r>
              <a:rPr lang="zh-CN" altLang="en-US" sz="1200" b="1" dirty="0">
                <a:solidFill>
                  <a:srgbClr val="FF0000"/>
                </a:solidFill>
              </a:rPr>
              <a:t>箱</a:t>
            </a:r>
            <a:endParaRPr lang="zh-CN" altLang="en-US" sz="1200" b="1" dirty="0">
              <a:solidFill>
                <a:srgbClr val="FF0000"/>
              </a:solidFill>
            </a:endParaRPr>
          </a:p>
          <a:p>
            <a:r>
              <a:rPr lang="en-US" altLang="zh-CN" sz="1200" b="1" dirty="0">
                <a:solidFill>
                  <a:srgbClr val="FF0000"/>
                </a:solidFill>
              </a:rPr>
              <a:t>(600W)</a:t>
            </a:r>
            <a:endParaRPr lang="en-US" altLang="zh-CN" sz="1200" b="1" dirty="0">
              <a:solidFill>
                <a:srgbClr val="FF0000"/>
              </a:solidFill>
            </a:endParaRPr>
          </a:p>
        </p:txBody>
      </p:sp>
      <p:sp>
        <p:nvSpPr>
          <p:cNvPr id="53" name="文本框 52"/>
          <p:cNvSpPr txBox="1"/>
          <p:nvPr>
            <p:custDataLst>
              <p:tags r:id="rId15"/>
            </p:custDataLst>
          </p:nvPr>
        </p:nvSpPr>
        <p:spPr>
          <a:xfrm>
            <a:off x="8885555" y="460946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54" name="文本框 53"/>
          <p:cNvSpPr txBox="1"/>
          <p:nvPr>
            <p:custDataLst>
              <p:tags r:id="rId16"/>
            </p:custDataLst>
          </p:nvPr>
        </p:nvSpPr>
        <p:spPr>
          <a:xfrm>
            <a:off x="4912995" y="624713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55" name="文本框 54"/>
          <p:cNvSpPr txBox="1"/>
          <p:nvPr>
            <p:custDataLst>
              <p:tags r:id="rId17"/>
            </p:custDataLst>
          </p:nvPr>
        </p:nvSpPr>
        <p:spPr>
          <a:xfrm>
            <a:off x="5525135" y="624713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56" name="文本框 55"/>
          <p:cNvSpPr txBox="1"/>
          <p:nvPr>
            <p:custDataLst>
              <p:tags r:id="rId18"/>
            </p:custDataLst>
          </p:nvPr>
        </p:nvSpPr>
        <p:spPr>
          <a:xfrm>
            <a:off x="6800850" y="624713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57" name="文本框 56"/>
          <p:cNvSpPr txBox="1"/>
          <p:nvPr>
            <p:custDataLst>
              <p:tags r:id="rId19"/>
            </p:custDataLst>
          </p:nvPr>
        </p:nvSpPr>
        <p:spPr>
          <a:xfrm>
            <a:off x="2562860" y="467614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58" name="文本框 57"/>
          <p:cNvSpPr txBox="1"/>
          <p:nvPr>
            <p:custDataLst>
              <p:tags r:id="rId20"/>
            </p:custDataLst>
          </p:nvPr>
        </p:nvSpPr>
        <p:spPr>
          <a:xfrm>
            <a:off x="2562860" y="408305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73" name="文本框 72"/>
          <p:cNvSpPr txBox="1"/>
          <p:nvPr>
            <p:custDataLst>
              <p:tags r:id="rId21"/>
            </p:custDataLst>
          </p:nvPr>
        </p:nvSpPr>
        <p:spPr>
          <a:xfrm>
            <a:off x="6405245" y="72199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6235" y="1060450"/>
            <a:ext cx="5068570" cy="49110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30810" y="295418"/>
            <a:ext cx="65758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马运动性能分析化验室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(75.6m</a:t>
            </a:r>
            <a:r>
              <a:rPr kumimoji="0" lang="en-US" altLang="zh-CN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 rot="16200000">
            <a:off x="4854575" y="2807970"/>
            <a:ext cx="2485390" cy="742950"/>
            <a:chOff x="5639540" y="2196148"/>
            <a:chExt cx="2857195" cy="635872"/>
          </a:xfrm>
        </p:grpSpPr>
        <p:grpSp>
          <p:nvGrpSpPr>
            <p:cNvPr id="9" name="组合 8"/>
            <p:cNvGrpSpPr/>
            <p:nvPr/>
          </p:nvGrpSpPr>
          <p:grpSpPr>
            <a:xfrm>
              <a:off x="5639540" y="2196148"/>
              <a:ext cx="2857195" cy="635872"/>
              <a:chOff x="5394961" y="1763320"/>
              <a:chExt cx="3525729" cy="1027016"/>
            </a:xfrm>
          </p:grpSpPr>
          <p:sp>
            <p:nvSpPr>
              <p:cNvPr id="15" name="Rectangle 25"/>
              <p:cNvSpPr>
                <a:spLocks noChangeArrowheads="1"/>
              </p:cNvSpPr>
              <p:nvPr/>
            </p:nvSpPr>
            <p:spPr bwMode="auto">
              <a:xfrm>
                <a:off x="5394961" y="1763320"/>
                <a:ext cx="3036485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" name="Rectangle 26"/>
              <p:cNvSpPr>
                <a:spLocks noChangeArrowheads="1"/>
              </p:cNvSpPr>
              <p:nvPr/>
            </p:nvSpPr>
            <p:spPr bwMode="auto">
              <a:xfrm>
                <a:off x="8435822" y="1764429"/>
                <a:ext cx="484868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10" name="Group 2"/>
            <p:cNvGrpSpPr/>
            <p:nvPr/>
          </p:nvGrpSpPr>
          <p:grpSpPr bwMode="auto">
            <a:xfrm>
              <a:off x="8113867" y="2290757"/>
              <a:ext cx="372804" cy="461952"/>
              <a:chOff x="933" y="6926"/>
              <a:chExt cx="230" cy="285"/>
            </a:xfrm>
          </p:grpSpPr>
          <p:sp>
            <p:nvSpPr>
              <p:cNvPr id="11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grpSp>
            <p:nvGrpSpPr>
              <p:cNvPr id="12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13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14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17" name="组合 16"/>
          <p:cNvGrpSpPr/>
          <p:nvPr/>
        </p:nvGrpSpPr>
        <p:grpSpPr>
          <a:xfrm rot="16200000">
            <a:off x="3738880" y="2818130"/>
            <a:ext cx="2485390" cy="721995"/>
            <a:chOff x="5639540" y="2196148"/>
            <a:chExt cx="2857195" cy="635872"/>
          </a:xfrm>
        </p:grpSpPr>
        <p:grpSp>
          <p:nvGrpSpPr>
            <p:cNvPr id="18" name="组合 17"/>
            <p:cNvGrpSpPr/>
            <p:nvPr/>
          </p:nvGrpSpPr>
          <p:grpSpPr>
            <a:xfrm>
              <a:off x="5639540" y="2196148"/>
              <a:ext cx="2857195" cy="635872"/>
              <a:chOff x="5394961" y="1763320"/>
              <a:chExt cx="3525729" cy="1027016"/>
            </a:xfrm>
          </p:grpSpPr>
          <p:sp>
            <p:nvSpPr>
              <p:cNvPr id="24" name="Rectangle 25"/>
              <p:cNvSpPr>
                <a:spLocks noChangeArrowheads="1"/>
              </p:cNvSpPr>
              <p:nvPr/>
            </p:nvSpPr>
            <p:spPr bwMode="auto">
              <a:xfrm>
                <a:off x="5394961" y="1763320"/>
                <a:ext cx="3036485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" name="Rectangle 26"/>
              <p:cNvSpPr>
                <a:spLocks noChangeArrowheads="1"/>
              </p:cNvSpPr>
              <p:nvPr/>
            </p:nvSpPr>
            <p:spPr bwMode="auto">
              <a:xfrm>
                <a:off x="8435822" y="1764429"/>
                <a:ext cx="484868" cy="1025907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grpSp>
          <p:nvGrpSpPr>
            <p:cNvPr id="19" name="Group 2"/>
            <p:cNvGrpSpPr/>
            <p:nvPr/>
          </p:nvGrpSpPr>
          <p:grpSpPr bwMode="auto">
            <a:xfrm>
              <a:off x="8113867" y="2290757"/>
              <a:ext cx="372804" cy="461952"/>
              <a:chOff x="933" y="6926"/>
              <a:chExt cx="230" cy="285"/>
            </a:xfrm>
          </p:grpSpPr>
          <p:sp>
            <p:nvSpPr>
              <p:cNvPr id="20" name="Freeform 16"/>
              <p:cNvSpPr/>
              <p:nvPr/>
            </p:nvSpPr>
            <p:spPr bwMode="auto">
              <a:xfrm>
                <a:off x="933" y="6926"/>
                <a:ext cx="230" cy="285"/>
              </a:xfrm>
              <a:custGeom>
                <a:avLst/>
                <a:gdLst>
                  <a:gd name="T0" fmla="*/ 122193 w 756"/>
                  <a:gd name="T1" fmla="*/ 0 h 946"/>
                  <a:gd name="T2" fmla="*/ 146632 w 756"/>
                  <a:gd name="T3" fmla="*/ 24103 h 946"/>
                  <a:gd name="T4" fmla="*/ 146632 w 756"/>
                  <a:gd name="T5" fmla="*/ 156862 h 946"/>
                  <a:gd name="T6" fmla="*/ 122193 w 756"/>
                  <a:gd name="T7" fmla="*/ 180965 h 946"/>
                  <a:gd name="T8" fmla="*/ 24439 w 756"/>
                  <a:gd name="T9" fmla="*/ 180965 h 946"/>
                  <a:gd name="T10" fmla="*/ 0 w 756"/>
                  <a:gd name="T11" fmla="*/ 156862 h 946"/>
                  <a:gd name="T12" fmla="*/ 0 w 756"/>
                  <a:gd name="T13" fmla="*/ 24103 h 946"/>
                  <a:gd name="T14" fmla="*/ 24439 w 756"/>
                  <a:gd name="T15" fmla="*/ 0 h 946"/>
                  <a:gd name="T16" fmla="*/ 122193 w 756"/>
                  <a:gd name="T17" fmla="*/ 0 h 9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56" h="946">
                    <a:moveTo>
                      <a:pt x="630" y="0"/>
                    </a:moveTo>
                    <a:cubicBezTo>
                      <a:pt x="700" y="0"/>
                      <a:pt x="756" y="57"/>
                      <a:pt x="756" y="126"/>
                    </a:cubicBezTo>
                    <a:lnTo>
                      <a:pt x="756" y="820"/>
                    </a:lnTo>
                    <a:cubicBezTo>
                      <a:pt x="756" y="889"/>
                      <a:pt x="700" y="946"/>
                      <a:pt x="630" y="946"/>
                    </a:cubicBezTo>
                    <a:lnTo>
                      <a:pt x="126" y="946"/>
                    </a:lnTo>
                    <a:cubicBezTo>
                      <a:pt x="57" y="946"/>
                      <a:pt x="0" y="889"/>
                      <a:pt x="0" y="820"/>
                    </a:cubicBezTo>
                    <a:lnTo>
                      <a:pt x="0" y="126"/>
                    </a:lnTo>
                    <a:cubicBezTo>
                      <a:pt x="0" y="57"/>
                      <a:pt x="57" y="0"/>
                      <a:pt x="126" y="0"/>
                    </a:cubicBezTo>
                    <a:lnTo>
                      <a:pt x="630" y="0"/>
                    </a:lnTo>
                    <a:close/>
                  </a:path>
                </a:pathLst>
              </a:custGeom>
              <a:noFill/>
              <a:ln w="63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grpSp>
            <p:nvGrpSpPr>
              <p:cNvPr id="21" name="Group 4"/>
              <p:cNvGrpSpPr/>
              <p:nvPr/>
            </p:nvGrpSpPr>
            <p:grpSpPr bwMode="auto">
              <a:xfrm>
                <a:off x="1009" y="7039"/>
                <a:ext cx="67" cy="62"/>
                <a:chOff x="1514" y="8964"/>
                <a:chExt cx="67" cy="62"/>
              </a:xfrm>
            </p:grpSpPr>
            <p:sp>
              <p:nvSpPr>
                <p:cNvPr id="22" name="Freeform 14"/>
                <p:cNvSpPr/>
                <p:nvPr/>
              </p:nvSpPr>
              <p:spPr bwMode="auto">
                <a:xfrm>
                  <a:off x="1514" y="8969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  <p:sp>
              <p:nvSpPr>
                <p:cNvPr id="23" name="Freeform 15"/>
                <p:cNvSpPr/>
                <p:nvPr/>
              </p:nvSpPr>
              <p:spPr bwMode="auto">
                <a:xfrm>
                  <a:off x="1514" y="8964"/>
                  <a:ext cx="67" cy="57"/>
                </a:xfrm>
                <a:custGeom>
                  <a:avLst/>
                  <a:gdLst>
                    <a:gd name="T0" fmla="*/ 21582 w 68"/>
                    <a:gd name="T1" fmla="*/ 36193 h 57"/>
                    <a:gd name="T2" fmla="*/ 15869 w 68"/>
                    <a:gd name="T3" fmla="*/ 29208 h 57"/>
                    <a:gd name="T4" fmla="*/ 6348 w 68"/>
                    <a:gd name="T5" fmla="*/ 30478 h 57"/>
                    <a:gd name="T6" fmla="*/ 8252 w 68"/>
                    <a:gd name="T7" fmla="*/ 22859 h 57"/>
                    <a:gd name="T8" fmla="*/ 0 w 68"/>
                    <a:gd name="T9" fmla="*/ 17779 h 57"/>
                    <a:gd name="T10" fmla="*/ 8252 w 68"/>
                    <a:gd name="T11" fmla="*/ 13334 h 57"/>
                    <a:gd name="T12" fmla="*/ 6348 w 68"/>
                    <a:gd name="T13" fmla="*/ 5080 h 57"/>
                    <a:gd name="T14" fmla="*/ 15869 w 68"/>
                    <a:gd name="T15" fmla="*/ 6350 h 57"/>
                    <a:gd name="T16" fmla="*/ 21582 w 68"/>
                    <a:gd name="T17" fmla="*/ 0 h 57"/>
                    <a:gd name="T18" fmla="*/ 27295 w 68"/>
                    <a:gd name="T19" fmla="*/ 6350 h 57"/>
                    <a:gd name="T20" fmla="*/ 36816 w 68"/>
                    <a:gd name="T21" fmla="*/ 5080 h 57"/>
                    <a:gd name="T22" fmla="*/ 35547 w 68"/>
                    <a:gd name="T23" fmla="*/ 13334 h 57"/>
                    <a:gd name="T24" fmla="*/ 43164 w 68"/>
                    <a:gd name="T25" fmla="*/ 17779 h 57"/>
                    <a:gd name="T26" fmla="*/ 35547 w 68"/>
                    <a:gd name="T27" fmla="*/ 22859 h 57"/>
                    <a:gd name="T28" fmla="*/ 36816 w 68"/>
                    <a:gd name="T29" fmla="*/ 30478 h 57"/>
                    <a:gd name="T30" fmla="*/ 27295 w 68"/>
                    <a:gd name="T31" fmla="*/ 29208 h 57"/>
                    <a:gd name="T32" fmla="*/ 21582 w 68"/>
                    <a:gd name="T33" fmla="*/ 36193 h 5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68" h="57">
                      <a:moveTo>
                        <a:pt x="34" y="57"/>
                      </a:moveTo>
                      <a:lnTo>
                        <a:pt x="25" y="46"/>
                      </a:lnTo>
                      <a:lnTo>
                        <a:pt x="10" y="48"/>
                      </a:lnTo>
                      <a:lnTo>
                        <a:pt x="13" y="36"/>
                      </a:lnTo>
                      <a:lnTo>
                        <a:pt x="0" y="28"/>
                      </a:lnTo>
                      <a:lnTo>
                        <a:pt x="13" y="21"/>
                      </a:lnTo>
                      <a:lnTo>
                        <a:pt x="10" y="8"/>
                      </a:lnTo>
                      <a:lnTo>
                        <a:pt x="25" y="10"/>
                      </a:lnTo>
                      <a:lnTo>
                        <a:pt x="34" y="0"/>
                      </a:lnTo>
                      <a:lnTo>
                        <a:pt x="43" y="10"/>
                      </a:lnTo>
                      <a:lnTo>
                        <a:pt x="58" y="8"/>
                      </a:lnTo>
                      <a:lnTo>
                        <a:pt x="56" y="21"/>
                      </a:lnTo>
                      <a:lnTo>
                        <a:pt x="68" y="28"/>
                      </a:lnTo>
                      <a:lnTo>
                        <a:pt x="56" y="36"/>
                      </a:lnTo>
                      <a:lnTo>
                        <a:pt x="58" y="48"/>
                      </a:lnTo>
                      <a:lnTo>
                        <a:pt x="43" y="46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10600030101010101" charset="-122"/>
                    <a:ea typeface="等线" panose="02010600030101010101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4792671" y="1289654"/>
            <a:ext cx="2597911" cy="354512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773205" y="1412412"/>
            <a:ext cx="24280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靠墙边台高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75cm*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宽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65cm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4526847" y="4992655"/>
            <a:ext cx="2156060" cy="410593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靠墙边台高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75cm*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宽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65cm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 rot="5400000">
            <a:off x="5941060" y="2888267"/>
            <a:ext cx="1510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中央实验台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 rot="5400000">
            <a:off x="4786527" y="2888266"/>
            <a:ext cx="15108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中央实验台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91201" y="287338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94046" y="336288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97615" y="390677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91200" y="242782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96506" y="287177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99351" y="336128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02920" y="390517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96505" y="242621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文本框 40"/>
          <p:cNvSpPr txBox="1"/>
          <p:nvPr/>
        </p:nvSpPr>
        <p:spPr>
          <a:xfrm rot="5400000">
            <a:off x="4962858" y="238063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 rot="5400000">
            <a:off x="4931171" y="3839976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 rot="5400000">
            <a:off x="4962858" y="3278946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 rot="5400000">
            <a:off x="4955308" y="282084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文本框 45"/>
          <p:cNvSpPr txBox="1"/>
          <p:nvPr/>
        </p:nvSpPr>
        <p:spPr>
          <a:xfrm rot="5400000">
            <a:off x="6001295" y="2372022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文本框 46"/>
          <p:cNvSpPr txBox="1"/>
          <p:nvPr/>
        </p:nvSpPr>
        <p:spPr>
          <a:xfrm rot="5400000">
            <a:off x="6021718" y="280233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文本框 47"/>
          <p:cNvSpPr txBox="1"/>
          <p:nvPr/>
        </p:nvSpPr>
        <p:spPr>
          <a:xfrm rot="5400000">
            <a:off x="6020928" y="326100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 rot="5400000">
            <a:off x="6020927" y="383002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451" y="519795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599" y="518446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877" y="518595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366903" y="132451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924985" y="131762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492956" y="131871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034359" y="132036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772881" y="1306552"/>
            <a:ext cx="286041" cy="17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文本框 61"/>
          <p:cNvSpPr txBox="1"/>
          <p:nvPr/>
        </p:nvSpPr>
        <p:spPr>
          <a:xfrm>
            <a:off x="4773205" y="551072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326795" y="5521005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862795" y="5511052"/>
            <a:ext cx="553471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201380" y="909988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792671" y="917805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273068" y="91748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0" name="Group 2"/>
          <p:cNvGrpSpPr/>
          <p:nvPr/>
        </p:nvGrpSpPr>
        <p:grpSpPr bwMode="auto">
          <a:xfrm>
            <a:off x="275367" y="1187397"/>
            <a:ext cx="242967" cy="301067"/>
            <a:chOff x="933" y="6926"/>
            <a:chExt cx="230" cy="285"/>
          </a:xfrm>
        </p:grpSpPr>
        <p:sp>
          <p:nvSpPr>
            <p:cNvPr id="71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72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73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4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75" name="Group 7"/>
          <p:cNvGrpSpPr/>
          <p:nvPr/>
        </p:nvGrpSpPr>
        <p:grpSpPr bwMode="auto">
          <a:xfrm>
            <a:off x="348339" y="1780305"/>
            <a:ext cx="71305" cy="66023"/>
            <a:chOff x="1514" y="8964"/>
            <a:chExt cx="67" cy="62"/>
          </a:xfrm>
        </p:grpSpPr>
        <p:sp>
          <p:nvSpPr>
            <p:cNvPr id="76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7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7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05" y="21201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04" y="2547319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0" name="Group 12"/>
          <p:cNvGrpSpPr/>
          <p:nvPr/>
        </p:nvGrpSpPr>
        <p:grpSpPr bwMode="auto">
          <a:xfrm>
            <a:off x="283900" y="2944947"/>
            <a:ext cx="182226" cy="179584"/>
            <a:chOff x="1808" y="10942"/>
            <a:chExt cx="173" cy="170"/>
          </a:xfrm>
        </p:grpSpPr>
        <p:sp>
          <p:nvSpPr>
            <p:cNvPr id="81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2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83" name="Group 15"/>
          <p:cNvGrpSpPr/>
          <p:nvPr/>
        </p:nvGrpSpPr>
        <p:grpSpPr bwMode="auto">
          <a:xfrm>
            <a:off x="249124" y="3400289"/>
            <a:ext cx="242967" cy="242967"/>
            <a:chOff x="4991" y="7874"/>
            <a:chExt cx="230" cy="230"/>
          </a:xfrm>
        </p:grpSpPr>
        <p:sp>
          <p:nvSpPr>
            <p:cNvPr id="84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5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6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7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8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9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90" name="テキスト ボックス 24"/>
          <p:cNvSpPr txBox="1">
            <a:spLocks noChangeArrowheads="1"/>
          </p:cNvSpPr>
          <p:nvPr/>
        </p:nvSpPr>
        <p:spPr bwMode="auto">
          <a:xfrm>
            <a:off x="691740" y="333957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通风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テキスト ボックス 24"/>
          <p:cNvSpPr txBox="1">
            <a:spLocks noChangeArrowheads="1"/>
          </p:cNvSpPr>
          <p:nvPr/>
        </p:nvSpPr>
        <p:spPr bwMode="auto">
          <a:xfrm>
            <a:off x="736710" y="2873738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网线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" name="テキスト ボックス 24"/>
          <p:cNvSpPr txBox="1">
            <a:spLocks noChangeArrowheads="1"/>
          </p:cNvSpPr>
          <p:nvPr/>
        </p:nvSpPr>
        <p:spPr bwMode="auto">
          <a:xfrm>
            <a:off x="721716" y="2435744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电源插座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380v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3" name="テキスト ボックス 24"/>
          <p:cNvSpPr txBox="1">
            <a:spLocks noChangeArrowheads="1"/>
          </p:cNvSpPr>
          <p:nvPr/>
        </p:nvSpPr>
        <p:spPr bwMode="auto">
          <a:xfrm>
            <a:off x="721716" y="200277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电源插座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220v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4" name="テキスト ボックス 24"/>
          <p:cNvSpPr txBox="1">
            <a:spLocks noChangeArrowheads="1"/>
          </p:cNvSpPr>
          <p:nvPr/>
        </p:nvSpPr>
        <p:spPr bwMode="auto">
          <a:xfrm>
            <a:off x="721717" y="1586738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地漏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テキスト ボックス 24"/>
          <p:cNvSpPr txBox="1">
            <a:spLocks noChangeArrowheads="1"/>
          </p:cNvSpPr>
          <p:nvPr/>
        </p:nvSpPr>
        <p:spPr bwMode="auto">
          <a:xfrm>
            <a:off x="721718" y="116613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水池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1" name="Group 2"/>
          <p:cNvGrpSpPr/>
          <p:nvPr/>
        </p:nvGrpSpPr>
        <p:grpSpPr bwMode="auto">
          <a:xfrm>
            <a:off x="7487852" y="4420776"/>
            <a:ext cx="293506" cy="343214"/>
            <a:chOff x="933" y="6926"/>
            <a:chExt cx="230" cy="285"/>
          </a:xfrm>
        </p:grpSpPr>
        <p:sp>
          <p:nvSpPr>
            <p:cNvPr id="102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03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104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5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106" name="Rectangle 25"/>
          <p:cNvSpPr>
            <a:spLocks noChangeArrowheads="1"/>
          </p:cNvSpPr>
          <p:nvPr/>
        </p:nvSpPr>
        <p:spPr bwMode="auto">
          <a:xfrm>
            <a:off x="3813187" y="1265218"/>
            <a:ext cx="913970" cy="415643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3559243" y="1246211"/>
            <a:ext cx="14413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落地通风柜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9" name="Group 15"/>
          <p:cNvGrpSpPr/>
          <p:nvPr/>
        </p:nvGrpSpPr>
        <p:grpSpPr bwMode="auto">
          <a:xfrm rot="10800000">
            <a:off x="3938765" y="1542499"/>
            <a:ext cx="227190" cy="236503"/>
            <a:chOff x="4991" y="7874"/>
            <a:chExt cx="230" cy="230"/>
          </a:xfrm>
        </p:grpSpPr>
        <p:sp>
          <p:nvSpPr>
            <p:cNvPr id="110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1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2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3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4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5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16" name="Group 2"/>
          <p:cNvGrpSpPr/>
          <p:nvPr/>
        </p:nvGrpSpPr>
        <p:grpSpPr bwMode="auto">
          <a:xfrm>
            <a:off x="4334392" y="1527219"/>
            <a:ext cx="240713" cy="251784"/>
            <a:chOff x="933" y="6926"/>
            <a:chExt cx="230" cy="285"/>
          </a:xfrm>
        </p:grpSpPr>
        <p:sp>
          <p:nvSpPr>
            <p:cNvPr id="117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18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119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0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121" name="文本框 120"/>
          <p:cNvSpPr txBox="1"/>
          <p:nvPr/>
        </p:nvSpPr>
        <p:spPr>
          <a:xfrm>
            <a:off x="5764204" y="919336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2" name="Group 15"/>
          <p:cNvGrpSpPr/>
          <p:nvPr/>
        </p:nvGrpSpPr>
        <p:grpSpPr bwMode="auto">
          <a:xfrm rot="10800000">
            <a:off x="4610145" y="2861083"/>
            <a:ext cx="227190" cy="236503"/>
            <a:chOff x="4991" y="7874"/>
            <a:chExt cx="230" cy="230"/>
          </a:xfrm>
        </p:grpSpPr>
        <p:sp>
          <p:nvSpPr>
            <p:cNvPr id="123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4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5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6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7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8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29" name="Group 15"/>
          <p:cNvGrpSpPr/>
          <p:nvPr/>
        </p:nvGrpSpPr>
        <p:grpSpPr bwMode="auto">
          <a:xfrm rot="10800000">
            <a:off x="4625252" y="3850270"/>
            <a:ext cx="227190" cy="236503"/>
            <a:chOff x="4991" y="7874"/>
            <a:chExt cx="230" cy="230"/>
          </a:xfrm>
        </p:grpSpPr>
        <p:sp>
          <p:nvSpPr>
            <p:cNvPr id="130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1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2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3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4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5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36" name="Group 15"/>
          <p:cNvGrpSpPr/>
          <p:nvPr/>
        </p:nvGrpSpPr>
        <p:grpSpPr bwMode="auto">
          <a:xfrm rot="10800000">
            <a:off x="5753421" y="2857014"/>
            <a:ext cx="227190" cy="236503"/>
            <a:chOff x="4991" y="7874"/>
            <a:chExt cx="230" cy="230"/>
          </a:xfrm>
        </p:grpSpPr>
        <p:sp>
          <p:nvSpPr>
            <p:cNvPr id="137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8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9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0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1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2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43" name="Group 15"/>
          <p:cNvGrpSpPr/>
          <p:nvPr/>
        </p:nvGrpSpPr>
        <p:grpSpPr bwMode="auto">
          <a:xfrm rot="10800000">
            <a:off x="5749755" y="3867131"/>
            <a:ext cx="227190" cy="236503"/>
            <a:chOff x="4991" y="7874"/>
            <a:chExt cx="230" cy="230"/>
          </a:xfrm>
        </p:grpSpPr>
        <p:sp>
          <p:nvSpPr>
            <p:cNvPr id="144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5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6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7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8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9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50" name="Group 12"/>
          <p:cNvGrpSpPr/>
          <p:nvPr/>
        </p:nvGrpSpPr>
        <p:grpSpPr bwMode="auto">
          <a:xfrm>
            <a:off x="7740439" y="3543915"/>
            <a:ext cx="182226" cy="179584"/>
            <a:chOff x="1808" y="10942"/>
            <a:chExt cx="173" cy="170"/>
          </a:xfrm>
        </p:grpSpPr>
        <p:sp>
          <p:nvSpPr>
            <p:cNvPr id="151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2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53" name="Rectangle 25"/>
          <p:cNvSpPr>
            <a:spLocks noChangeArrowheads="1"/>
          </p:cNvSpPr>
          <p:nvPr/>
        </p:nvSpPr>
        <p:spPr bwMode="auto">
          <a:xfrm>
            <a:off x="7059295" y="1710055"/>
            <a:ext cx="511810" cy="413385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6995795" y="1709420"/>
            <a:ext cx="6146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冰箱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511629" y="181915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" name="文本框 155"/>
          <p:cNvSpPr txBox="1"/>
          <p:nvPr/>
        </p:nvSpPr>
        <p:spPr>
          <a:xfrm>
            <a:off x="7670481" y="177250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Rectangle 25"/>
          <p:cNvSpPr>
            <a:spLocks noChangeArrowheads="1"/>
          </p:cNvSpPr>
          <p:nvPr/>
        </p:nvSpPr>
        <p:spPr bwMode="auto">
          <a:xfrm rot="5400000">
            <a:off x="2700655" y="2901315"/>
            <a:ext cx="2089785" cy="386715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70174" y="2106387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70174" y="2802347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69949" y="3643941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37705" y="218472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37705" y="286734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37705" y="364776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709947" y="239796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7693660" y="3032760"/>
            <a:ext cx="24574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766462" y="4168976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文本框 98"/>
          <p:cNvSpPr txBox="1"/>
          <p:nvPr/>
        </p:nvSpPr>
        <p:spPr>
          <a:xfrm>
            <a:off x="7923211" y="2381465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908606" y="3097745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7908039" y="4087171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8" name="Freeform 16"/>
          <p:cNvSpPr/>
          <p:nvPr/>
        </p:nvSpPr>
        <p:spPr bwMode="auto">
          <a:xfrm rot="16200000">
            <a:off x="5944061" y="1828889"/>
            <a:ext cx="324291" cy="539743"/>
          </a:xfrm>
          <a:custGeom>
            <a:avLst/>
            <a:gdLst>
              <a:gd name="T0" fmla="*/ 122193 w 756"/>
              <a:gd name="T1" fmla="*/ 0 h 946"/>
              <a:gd name="T2" fmla="*/ 146632 w 756"/>
              <a:gd name="T3" fmla="*/ 24103 h 946"/>
              <a:gd name="T4" fmla="*/ 146632 w 756"/>
              <a:gd name="T5" fmla="*/ 156862 h 946"/>
              <a:gd name="T6" fmla="*/ 122193 w 756"/>
              <a:gd name="T7" fmla="*/ 180965 h 946"/>
              <a:gd name="T8" fmla="*/ 24439 w 756"/>
              <a:gd name="T9" fmla="*/ 180965 h 946"/>
              <a:gd name="T10" fmla="*/ 0 w 756"/>
              <a:gd name="T11" fmla="*/ 156862 h 946"/>
              <a:gd name="T12" fmla="*/ 0 w 756"/>
              <a:gd name="T13" fmla="*/ 24103 h 946"/>
              <a:gd name="T14" fmla="*/ 24439 w 756"/>
              <a:gd name="T15" fmla="*/ 0 h 946"/>
              <a:gd name="T16" fmla="*/ 122193 w 756"/>
              <a:gd name="T17" fmla="*/ 0 h 94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56" h="946">
                <a:moveTo>
                  <a:pt x="630" y="0"/>
                </a:moveTo>
                <a:cubicBezTo>
                  <a:pt x="700" y="0"/>
                  <a:pt x="756" y="57"/>
                  <a:pt x="756" y="126"/>
                </a:cubicBezTo>
                <a:lnTo>
                  <a:pt x="756" y="820"/>
                </a:lnTo>
                <a:cubicBezTo>
                  <a:pt x="756" y="889"/>
                  <a:pt x="700" y="946"/>
                  <a:pt x="630" y="946"/>
                </a:cubicBezTo>
                <a:lnTo>
                  <a:pt x="126" y="946"/>
                </a:lnTo>
                <a:cubicBezTo>
                  <a:pt x="57" y="946"/>
                  <a:pt x="0" y="889"/>
                  <a:pt x="0" y="820"/>
                </a:cubicBezTo>
                <a:lnTo>
                  <a:pt x="0" y="126"/>
                </a:lnTo>
                <a:cubicBezTo>
                  <a:pt x="0" y="57"/>
                  <a:pt x="57" y="0"/>
                  <a:pt x="126" y="0"/>
                </a:cubicBezTo>
                <a:lnTo>
                  <a:pt x="630" y="0"/>
                </a:lnTo>
                <a:close/>
              </a:path>
            </a:pathLst>
          </a:custGeom>
          <a:noFill/>
          <a:ln w="6350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59" name="Group 12"/>
          <p:cNvGrpSpPr/>
          <p:nvPr/>
        </p:nvGrpSpPr>
        <p:grpSpPr bwMode="auto">
          <a:xfrm>
            <a:off x="3551979" y="3328015"/>
            <a:ext cx="182226" cy="179584"/>
            <a:chOff x="1808" y="10942"/>
            <a:chExt cx="173" cy="170"/>
          </a:xfrm>
        </p:grpSpPr>
        <p:sp>
          <p:nvSpPr>
            <p:cNvPr id="160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1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62" name="文本框 161"/>
          <p:cNvSpPr txBox="1"/>
          <p:nvPr/>
        </p:nvSpPr>
        <p:spPr>
          <a:xfrm>
            <a:off x="6647655" y="911112"/>
            <a:ext cx="553471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166314" y="112859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文本框 38"/>
          <p:cNvSpPr txBox="1"/>
          <p:nvPr/>
        </p:nvSpPr>
        <p:spPr>
          <a:xfrm>
            <a:off x="3992571" y="910185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44"/>
          <p:cNvSpPr txBox="1"/>
          <p:nvPr>
            <p:custDataLst>
              <p:tags r:id="rId4"/>
            </p:custDataLst>
          </p:nvPr>
        </p:nvSpPr>
        <p:spPr>
          <a:xfrm>
            <a:off x="8388350" y="403796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50" name="文本框 49"/>
          <p:cNvSpPr txBox="1"/>
          <p:nvPr>
            <p:custDataLst>
              <p:tags r:id="rId5"/>
            </p:custDataLst>
          </p:nvPr>
        </p:nvSpPr>
        <p:spPr>
          <a:xfrm>
            <a:off x="5826760" y="587692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69" name="文本框 68"/>
          <p:cNvSpPr txBox="1"/>
          <p:nvPr>
            <p:custDataLst>
              <p:tags r:id="rId6"/>
            </p:custDataLst>
          </p:nvPr>
        </p:nvSpPr>
        <p:spPr>
          <a:xfrm>
            <a:off x="2065655" y="363029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96" name="文本框 95"/>
          <p:cNvSpPr txBox="1"/>
          <p:nvPr>
            <p:custDataLst>
              <p:tags r:id="rId7"/>
            </p:custDataLst>
          </p:nvPr>
        </p:nvSpPr>
        <p:spPr>
          <a:xfrm>
            <a:off x="6158230" y="73088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157" name="文本框 156"/>
          <p:cNvSpPr txBox="1"/>
          <p:nvPr>
            <p:custDataLst>
              <p:tags r:id="rId8"/>
            </p:custDataLst>
          </p:nvPr>
        </p:nvSpPr>
        <p:spPr>
          <a:xfrm>
            <a:off x="2204720" y="206819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63" name="文本框 162"/>
          <p:cNvSpPr txBox="1"/>
          <p:nvPr>
            <p:custDataLst>
              <p:tags r:id="rId9"/>
            </p:custDataLst>
          </p:nvPr>
        </p:nvSpPr>
        <p:spPr>
          <a:xfrm>
            <a:off x="8388350" y="1738630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64" name="文本框 163"/>
          <p:cNvSpPr txBox="1"/>
          <p:nvPr>
            <p:custDataLst>
              <p:tags r:id="rId10"/>
            </p:custDataLst>
          </p:nvPr>
        </p:nvSpPr>
        <p:spPr>
          <a:xfrm>
            <a:off x="8476615" y="2329180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65" name="文本框 164"/>
          <p:cNvSpPr txBox="1"/>
          <p:nvPr>
            <p:custDataLst>
              <p:tags r:id="rId11"/>
            </p:custDataLst>
          </p:nvPr>
        </p:nvSpPr>
        <p:spPr>
          <a:xfrm>
            <a:off x="4634865" y="587692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66" name="文本框 165"/>
          <p:cNvSpPr txBox="1"/>
          <p:nvPr>
            <p:custDataLst>
              <p:tags r:id="rId12"/>
            </p:custDataLst>
          </p:nvPr>
        </p:nvSpPr>
        <p:spPr>
          <a:xfrm>
            <a:off x="2114550" y="2749550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67" name="文本框 166"/>
          <p:cNvSpPr txBox="1"/>
          <p:nvPr>
            <p:custDataLst>
              <p:tags r:id="rId13"/>
            </p:custDataLst>
          </p:nvPr>
        </p:nvSpPr>
        <p:spPr>
          <a:xfrm>
            <a:off x="4714240" y="73088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68" name="文本框 167"/>
          <p:cNvSpPr txBox="1"/>
          <p:nvPr>
            <p:custDataLst>
              <p:tags r:id="rId14"/>
            </p:custDataLst>
          </p:nvPr>
        </p:nvSpPr>
        <p:spPr>
          <a:xfrm>
            <a:off x="5273040" y="73088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69" name="文本框 168"/>
          <p:cNvSpPr txBox="1"/>
          <p:nvPr>
            <p:custDataLst>
              <p:tags r:id="rId15"/>
            </p:custDataLst>
          </p:nvPr>
        </p:nvSpPr>
        <p:spPr>
          <a:xfrm>
            <a:off x="6819900" y="73088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1132840"/>
            <a:ext cx="7753985" cy="49110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55010" y="295275"/>
            <a:ext cx="6445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运动马虚拟仿真模拟实训室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(112.56m</a:t>
            </a:r>
            <a:r>
              <a:rPr kumimoji="0" lang="en-US" altLang="zh-CN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4792980" y="1289685"/>
            <a:ext cx="2649855" cy="354330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25340" y="1412240"/>
            <a:ext cx="25761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靠墙边台高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75cm*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宽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65cm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4793615" y="4970780"/>
            <a:ext cx="2888615" cy="410845"/>
          </a:xfrm>
          <a:prstGeom prst="rect">
            <a:avLst/>
          </a:prstGeom>
          <a:solidFill>
            <a:schemeClr val="bg1"/>
          </a:solidFill>
          <a:ln w="317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靠墙边台高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75cm*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宽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65cm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88791" y="261684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89096" y="319207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88855" y="380073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88790" y="208809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685221" y="192181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685526" y="420075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685285" y="301807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文本框 40"/>
          <p:cNvSpPr txBox="1"/>
          <p:nvPr/>
        </p:nvSpPr>
        <p:spPr>
          <a:xfrm rot="5400000">
            <a:off x="3449018" y="210504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 rot="5400000">
            <a:off x="3449081" y="3770761"/>
            <a:ext cx="553471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 rot="5400000">
            <a:off x="3440430" y="3126105"/>
            <a:ext cx="56896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 rot="5400000">
            <a:off x="3447818" y="253763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 rot="5400000">
            <a:off x="9745837" y="192375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611" y="5175726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599" y="518446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877" y="518595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366903" y="132451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924985" y="131762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492956" y="131871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034359" y="132036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772881" y="1306552"/>
            <a:ext cx="286041" cy="17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文本框 61"/>
          <p:cNvSpPr txBox="1"/>
          <p:nvPr/>
        </p:nvSpPr>
        <p:spPr>
          <a:xfrm>
            <a:off x="4773205" y="551072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326795" y="5521005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841205" y="5510417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201380" y="909988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792671" y="917805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273068" y="91748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0" name="Group 2"/>
          <p:cNvGrpSpPr/>
          <p:nvPr/>
        </p:nvGrpSpPr>
        <p:grpSpPr bwMode="auto">
          <a:xfrm>
            <a:off x="275367" y="1187397"/>
            <a:ext cx="242967" cy="301067"/>
            <a:chOff x="933" y="6926"/>
            <a:chExt cx="230" cy="285"/>
          </a:xfrm>
        </p:grpSpPr>
        <p:sp>
          <p:nvSpPr>
            <p:cNvPr id="71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72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73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74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75" name="Group 7"/>
          <p:cNvGrpSpPr/>
          <p:nvPr/>
        </p:nvGrpSpPr>
        <p:grpSpPr bwMode="auto">
          <a:xfrm>
            <a:off x="348339" y="1780305"/>
            <a:ext cx="71305" cy="66023"/>
            <a:chOff x="1514" y="8964"/>
            <a:chExt cx="67" cy="62"/>
          </a:xfrm>
        </p:grpSpPr>
        <p:sp>
          <p:nvSpPr>
            <p:cNvPr id="76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7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7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05" y="21201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04" y="2547319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0" name="Group 12"/>
          <p:cNvGrpSpPr/>
          <p:nvPr/>
        </p:nvGrpSpPr>
        <p:grpSpPr bwMode="auto">
          <a:xfrm>
            <a:off x="283900" y="2944947"/>
            <a:ext cx="182226" cy="179584"/>
            <a:chOff x="1808" y="10942"/>
            <a:chExt cx="173" cy="170"/>
          </a:xfrm>
        </p:grpSpPr>
        <p:sp>
          <p:nvSpPr>
            <p:cNvPr id="81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2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83" name="Group 15"/>
          <p:cNvGrpSpPr/>
          <p:nvPr/>
        </p:nvGrpSpPr>
        <p:grpSpPr bwMode="auto">
          <a:xfrm>
            <a:off x="249124" y="3400289"/>
            <a:ext cx="242967" cy="242967"/>
            <a:chOff x="4991" y="7874"/>
            <a:chExt cx="230" cy="230"/>
          </a:xfrm>
        </p:grpSpPr>
        <p:sp>
          <p:nvSpPr>
            <p:cNvPr id="84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5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6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7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8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9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90" name="テキスト ボックス 24"/>
          <p:cNvSpPr txBox="1">
            <a:spLocks noChangeArrowheads="1"/>
          </p:cNvSpPr>
          <p:nvPr/>
        </p:nvSpPr>
        <p:spPr bwMode="auto">
          <a:xfrm>
            <a:off x="691740" y="333957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通风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1" name="テキスト ボックス 24"/>
          <p:cNvSpPr txBox="1">
            <a:spLocks noChangeArrowheads="1"/>
          </p:cNvSpPr>
          <p:nvPr/>
        </p:nvSpPr>
        <p:spPr bwMode="auto">
          <a:xfrm>
            <a:off x="736710" y="2873738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网线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" name="テキスト ボックス 24"/>
          <p:cNvSpPr txBox="1">
            <a:spLocks noChangeArrowheads="1"/>
          </p:cNvSpPr>
          <p:nvPr/>
        </p:nvSpPr>
        <p:spPr bwMode="auto">
          <a:xfrm>
            <a:off x="721716" y="2435744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电源插座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380v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3" name="テキスト ボックス 24"/>
          <p:cNvSpPr txBox="1">
            <a:spLocks noChangeArrowheads="1"/>
          </p:cNvSpPr>
          <p:nvPr/>
        </p:nvSpPr>
        <p:spPr bwMode="auto">
          <a:xfrm>
            <a:off x="721716" y="200277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电源插座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220v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4" name="テキスト ボックス 24"/>
          <p:cNvSpPr txBox="1">
            <a:spLocks noChangeArrowheads="1"/>
          </p:cNvSpPr>
          <p:nvPr/>
        </p:nvSpPr>
        <p:spPr bwMode="auto">
          <a:xfrm>
            <a:off x="721717" y="1586738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地漏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テキスト ボックス 24"/>
          <p:cNvSpPr txBox="1">
            <a:spLocks noChangeArrowheads="1"/>
          </p:cNvSpPr>
          <p:nvPr/>
        </p:nvSpPr>
        <p:spPr bwMode="auto">
          <a:xfrm>
            <a:off x="721718" y="116613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水池</a:t>
            </a:r>
            <a:endParaRPr kumimoji="0" lang="zh-CN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1" name="Group 2"/>
          <p:cNvGrpSpPr/>
          <p:nvPr/>
        </p:nvGrpSpPr>
        <p:grpSpPr bwMode="auto">
          <a:xfrm>
            <a:off x="9553507" y="4517296"/>
            <a:ext cx="293506" cy="343214"/>
            <a:chOff x="933" y="6926"/>
            <a:chExt cx="230" cy="285"/>
          </a:xfrm>
        </p:grpSpPr>
        <p:sp>
          <p:nvSpPr>
            <p:cNvPr id="102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03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104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5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sp>
        <p:nvSpPr>
          <p:cNvPr id="121" name="文本框 120"/>
          <p:cNvSpPr txBox="1"/>
          <p:nvPr/>
        </p:nvSpPr>
        <p:spPr>
          <a:xfrm>
            <a:off x="5764204" y="919336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3" name="Group 15"/>
          <p:cNvGrpSpPr/>
          <p:nvPr/>
        </p:nvGrpSpPr>
        <p:grpSpPr bwMode="auto">
          <a:xfrm rot="10800000">
            <a:off x="8026865" y="5123161"/>
            <a:ext cx="227190" cy="236503"/>
            <a:chOff x="4991" y="7874"/>
            <a:chExt cx="230" cy="230"/>
          </a:xfrm>
        </p:grpSpPr>
        <p:sp>
          <p:nvSpPr>
            <p:cNvPr id="144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5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6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7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8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9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50" name="Group 12"/>
          <p:cNvGrpSpPr/>
          <p:nvPr/>
        </p:nvGrpSpPr>
        <p:grpSpPr bwMode="auto">
          <a:xfrm>
            <a:off x="9664489" y="1643360"/>
            <a:ext cx="182226" cy="179584"/>
            <a:chOff x="1808" y="10942"/>
            <a:chExt cx="173" cy="170"/>
          </a:xfrm>
        </p:grpSpPr>
        <p:sp>
          <p:nvSpPr>
            <p:cNvPr id="151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2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 rot="5400000">
            <a:off x="9746370" y="2954019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 rot="5400000">
            <a:off x="9823846" y="4242566"/>
            <a:ext cx="553471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892" y="519802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" name="文本框 96"/>
          <p:cNvSpPr txBox="1"/>
          <p:nvPr/>
        </p:nvSpPr>
        <p:spPr>
          <a:xfrm>
            <a:off x="6888450" y="5521358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16A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8" name="Group 12"/>
          <p:cNvGrpSpPr/>
          <p:nvPr/>
        </p:nvGrpSpPr>
        <p:grpSpPr bwMode="auto">
          <a:xfrm>
            <a:off x="3221410" y="1846397"/>
            <a:ext cx="182226" cy="179584"/>
            <a:chOff x="1808" y="10942"/>
            <a:chExt cx="173" cy="170"/>
          </a:xfrm>
        </p:grpSpPr>
        <p:sp>
          <p:nvSpPr>
            <p:cNvPr id="99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0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6638895" y="919513"/>
            <a:ext cx="553471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5175885"/>
            <a:ext cx="213360" cy="23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" name="文本框 157"/>
          <p:cNvSpPr txBox="1"/>
          <p:nvPr/>
        </p:nvSpPr>
        <p:spPr>
          <a:xfrm>
            <a:off x="6394290" y="5521212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10A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文本框 44"/>
          <p:cNvSpPr txBox="1"/>
          <p:nvPr>
            <p:custDataLst>
              <p:tags r:id="rId4"/>
            </p:custDataLst>
          </p:nvPr>
        </p:nvSpPr>
        <p:spPr>
          <a:xfrm>
            <a:off x="6772910" y="578802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638925" y="74358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0419080" y="418528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2008505" y="370840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5798185" y="579818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4625340" y="5787390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10238105" y="1846580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4625340" y="659130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5267960" y="659130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3991610" y="2053590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4011930" y="252031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文本框 105"/>
          <p:cNvSpPr txBox="1"/>
          <p:nvPr/>
        </p:nvSpPr>
        <p:spPr>
          <a:xfrm>
            <a:off x="1041400" y="578485"/>
            <a:ext cx="98228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繁育实验室110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  <a:sym typeface="+mn-ea"/>
              </a:rPr>
              <a:t>㎡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（左） + 细胞间、缓冲区、精密仪器间75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  <a:sym typeface="+mn-ea"/>
              </a:rPr>
              <a:t>㎡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（中）+ 分子遗传育种实验室75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  <a:sym typeface="+mn-ea"/>
              </a:rPr>
              <a:t>㎡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（右）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1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39520" y="1724025"/>
            <a:ext cx="9077325" cy="466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93495" y="607695"/>
            <a:ext cx="94081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（一）繁育实验室（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110m</a:t>
            </a:r>
            <a:r>
              <a:rPr kumimoji="0" lang="en-US" sz="2400" b="1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环氧树脂自流坪地面（防水、防酸、防化学腐蚀）；双开门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中央实验台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水池（上下水点）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通风排气口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个（吸顶式），安装落地式通风柜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220V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个，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个，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380V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个；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数据点位（网线接口）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注：所有实验台电源插座，高度均在台面以上。总功率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千瓦。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等线" panose="0201060003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0637" y="395797"/>
            <a:ext cx="10170503" cy="2983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69" y="3606561"/>
            <a:ext cx="10210607" cy="309606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-903994" y="1487574"/>
            <a:ext cx="3620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马业大楼四层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850451" y="4954909"/>
            <a:ext cx="3620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马业大楼五层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66843" y="874696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教室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41767" y="874695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教室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00260" y="889083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教室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900052" y="889723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教室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25738" y="2360521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教室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66843" y="2359882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教室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24126" y="2346455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教室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96230" y="2346454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教室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44379" y="2346453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教室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90872" y="2360522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教室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926555" y="2360841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教室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44045" y="4095124"/>
            <a:ext cx="688239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会议室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50791" y="4204446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办公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33925" y="4204446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办公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14283" y="4216511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办公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662642" y="4216877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办公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442336" y="4096141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试卷库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258060" y="5704840"/>
            <a:ext cx="8470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预留教室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88385" y="5749925"/>
            <a:ext cx="94107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工会小家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621200" y="5566246"/>
            <a:ext cx="5557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办公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315735" y="5749966"/>
            <a:ext cx="688239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打通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542020" y="5843270"/>
            <a:ext cx="5607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打通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462220" y="5746997"/>
            <a:ext cx="688239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学办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1176705" y="5746997"/>
            <a:ext cx="688239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就业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072128" y="5566245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办公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578308" y="5560269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办公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031175" y="5564019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办公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494421" y="5583532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办公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763815" y="4095063"/>
            <a:ext cx="6882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档案室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83120" y="5459730"/>
            <a:ext cx="95440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/>
              <a:t>畜牧教研室</a:t>
            </a:r>
            <a:endParaRPr lang="zh-CN" altLang="en-US" sz="1000"/>
          </a:p>
        </p:txBody>
      </p:sp>
      <p:sp>
        <p:nvSpPr>
          <p:cNvPr id="3" name="文本框 2"/>
          <p:cNvSpPr txBox="1"/>
          <p:nvPr/>
        </p:nvSpPr>
        <p:spPr>
          <a:xfrm>
            <a:off x="8350885" y="5459730"/>
            <a:ext cx="95440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/>
              <a:t>兽医教研室</a:t>
            </a:r>
            <a:endParaRPr lang="zh-CN" altLang="en-US" sz="1000"/>
          </a:p>
        </p:txBody>
      </p:sp>
      <p:sp>
        <p:nvSpPr>
          <p:cNvPr id="4" name="文本框 3"/>
          <p:cNvSpPr txBox="1"/>
          <p:nvPr/>
        </p:nvSpPr>
        <p:spPr>
          <a:xfrm>
            <a:off x="9406255" y="5504815"/>
            <a:ext cx="95440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/>
              <a:t>运动马教研室</a:t>
            </a:r>
            <a:endParaRPr lang="zh-CN" altLang="en-US" sz="1000"/>
          </a:p>
        </p:txBody>
      </p:sp>
      <p:sp>
        <p:nvSpPr>
          <p:cNvPr id="6" name="文本框 5"/>
          <p:cNvSpPr txBox="1"/>
          <p:nvPr/>
        </p:nvSpPr>
        <p:spPr>
          <a:xfrm>
            <a:off x="9559925" y="5860415"/>
            <a:ext cx="56070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打通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729946" y="4020090"/>
            <a:ext cx="68823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宋体" panose="02010600030101010101" pitchFamily="2" charset="-122"/>
                <a:ea typeface="宋体" panose="02010600030101010101" pitchFamily="2" charset="-122"/>
              </a:rPr>
              <a:t>学生创新创业办公室</a:t>
            </a:r>
            <a:endParaRPr lang="zh-CN" altLang="en-US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文本框 105"/>
          <p:cNvSpPr txBox="1"/>
          <p:nvPr/>
        </p:nvSpPr>
        <p:spPr>
          <a:xfrm>
            <a:off x="679450" y="469900"/>
            <a:ext cx="102222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 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630" y="335280"/>
            <a:ext cx="8486775" cy="5855335"/>
          </a:xfrm>
          <a:prstGeom prst="rect">
            <a:avLst/>
          </a:prstGeom>
        </p:spPr>
      </p:pic>
      <p:sp>
        <p:nvSpPr>
          <p:cNvPr id="120" name="文本框 119"/>
          <p:cNvSpPr txBox="1"/>
          <p:nvPr>
            <p:custDataLst>
              <p:tags r:id="rId2"/>
            </p:custDataLst>
          </p:nvPr>
        </p:nvSpPr>
        <p:spPr>
          <a:xfrm>
            <a:off x="7576820" y="111506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228965" y="111506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0098405" y="258508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8152130" y="601662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8641080" y="601662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6102350" y="1055370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6252210" y="611060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4848860" y="611060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0140315" y="3411220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10140315" y="438467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10237470" y="479234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7102475" y="611060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5130800" y="1115060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25500" y="523240"/>
            <a:ext cx="10541635" cy="6092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细胞间（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20m</a:t>
            </a:r>
            <a:r>
              <a:rPr kumimoji="0" lang="en-US" sz="2400" b="1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缓冲区（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20m</a:t>
            </a:r>
            <a:r>
              <a:rPr kumimoji="0" lang="en-US" sz="2400" b="1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精密仪器间（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35m</a:t>
            </a:r>
            <a:r>
              <a:rPr kumimoji="0" lang="en-US" sz="2400" b="1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细胞间（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20m</a:t>
            </a:r>
            <a:r>
              <a:rPr kumimoji="0" lang="en-US" sz="2400" b="1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）和缓冲区（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20m</a:t>
            </a:r>
            <a:r>
              <a:rPr kumimoji="0" lang="en-US" sz="2400" b="1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玻镁板墙体，天花板采用彩钢板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环氧树脂自流坪地面（防水、防酸、防化学腐蚀）；细胞房单开门，缓冲区单开门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缓冲区与细胞房之间安装紫外灯灭菌传送窗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缓冲区和细胞房顶棚安装紫外灯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缓冲区和细胞房顶棚通风排气口各安装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个，共计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细胞房安装超净台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细胞房安装空调和冰箱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缓冲区水池（上下水点）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个，细胞间不安水池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220V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个，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数据点位（网线接口）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等线" panose="0201060003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56970" y="835660"/>
            <a:ext cx="92443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精密仪器间（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35m</a:t>
            </a:r>
            <a:r>
              <a:rPr kumimoji="0" lang="en-US" sz="2400" b="1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玻镁板墙体，天花板采用彩钢板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环氧树脂自流坪地面（防水、防酸、防化学腐蚀）；单开门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220V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个，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个，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380V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数据点位（网线接口）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注：细胞间，缓冲区和精密仪器间所有实验台电源插座，高度均在台面以上。总功率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千瓦。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975" y="199390"/>
            <a:ext cx="8910955" cy="6030595"/>
          </a:xfrm>
          <a:prstGeom prst="rect">
            <a:avLst/>
          </a:prstGeom>
        </p:spPr>
      </p:pic>
      <p:sp>
        <p:nvSpPr>
          <p:cNvPr id="120" name="文本框 119"/>
          <p:cNvSpPr txBox="1"/>
          <p:nvPr>
            <p:custDataLst>
              <p:tags r:id="rId2"/>
            </p:custDataLst>
          </p:nvPr>
        </p:nvSpPr>
        <p:spPr>
          <a:xfrm>
            <a:off x="6973570" y="409003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973570" y="467423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069195" y="460756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069195" y="524002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091815" y="493712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5224145" y="2661285"/>
            <a:ext cx="100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</a:rPr>
              <a:t>超净工作台（</a:t>
            </a:r>
            <a:r>
              <a:rPr lang="en-US" altLang="zh-CN" sz="1200" b="1">
                <a:solidFill>
                  <a:srgbClr val="FF0000"/>
                </a:solidFill>
              </a:rPr>
              <a:t>12</a:t>
            </a:r>
            <a:r>
              <a:rPr lang="en-US" altLang="zh-CN" sz="1200" b="1">
                <a:solidFill>
                  <a:srgbClr val="FF0000"/>
                </a:solidFill>
              </a:rPr>
              <a:t>00W)</a:t>
            </a:r>
            <a:endParaRPr lang="en-US" altLang="zh-CN" sz="12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6892290" y="594995"/>
            <a:ext cx="100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>
                <a:solidFill>
                  <a:srgbClr val="FF0000"/>
                </a:solidFill>
              </a:rPr>
              <a:t>超净工作台（</a:t>
            </a:r>
            <a:r>
              <a:rPr lang="en-US" altLang="zh-CN" sz="1200" b="1">
                <a:solidFill>
                  <a:srgbClr val="FF0000"/>
                </a:solidFill>
              </a:rPr>
              <a:t>600W)</a:t>
            </a:r>
            <a:endParaRPr lang="en-US" altLang="zh-CN" sz="12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4349750" y="2448560"/>
            <a:ext cx="100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>
                <a:solidFill>
                  <a:srgbClr val="FF0000"/>
                </a:solidFill>
              </a:rPr>
              <a:t>    </a:t>
            </a:r>
            <a:r>
              <a:rPr lang="zh-CN" altLang="en-US" sz="1200" b="1">
                <a:solidFill>
                  <a:srgbClr val="FF0000"/>
                </a:solidFill>
              </a:rPr>
              <a:t>培养箱（</a:t>
            </a:r>
            <a:r>
              <a:rPr lang="en-US" altLang="zh-CN" sz="1200" b="1">
                <a:solidFill>
                  <a:srgbClr val="FF0000"/>
                </a:solidFill>
              </a:rPr>
              <a:t>12</a:t>
            </a:r>
            <a:r>
              <a:rPr lang="en-US" altLang="zh-CN" sz="1200" b="1">
                <a:solidFill>
                  <a:srgbClr val="FF0000"/>
                </a:solidFill>
              </a:rPr>
              <a:t>00W)</a:t>
            </a:r>
            <a:endParaRPr lang="en-US" altLang="zh-CN" sz="12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0208260" y="154876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0234930" y="2005330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10234930" y="2918460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10234930" y="362267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4570095" y="72580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5617845" y="72580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3230880" y="154876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3310255" y="2448560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3091815" y="385889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20" name="文本框 19"/>
          <p:cNvSpPr txBox="1"/>
          <p:nvPr>
            <p:custDataLst>
              <p:tags r:id="rId19"/>
            </p:custDataLst>
          </p:nvPr>
        </p:nvSpPr>
        <p:spPr>
          <a:xfrm>
            <a:off x="3230880" y="2918460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21" name="文本框 20"/>
          <p:cNvSpPr txBox="1"/>
          <p:nvPr>
            <p:custDataLst>
              <p:tags r:id="rId20"/>
            </p:custDataLst>
          </p:nvPr>
        </p:nvSpPr>
        <p:spPr>
          <a:xfrm>
            <a:off x="3091815" y="426656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22" name="文本框 21"/>
          <p:cNvSpPr txBox="1"/>
          <p:nvPr>
            <p:custDataLst>
              <p:tags r:id="rId21"/>
            </p:custDataLst>
          </p:nvPr>
        </p:nvSpPr>
        <p:spPr>
          <a:xfrm>
            <a:off x="7643495" y="72580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23" name="文本框 22"/>
          <p:cNvSpPr txBox="1"/>
          <p:nvPr>
            <p:custDataLst>
              <p:tags r:id="rId22"/>
            </p:custDataLst>
          </p:nvPr>
        </p:nvSpPr>
        <p:spPr>
          <a:xfrm>
            <a:off x="4936490" y="622998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5542915" y="622998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7112635" y="622998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810895" y="377190"/>
            <a:ext cx="107365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分子遗传育种实验室（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75m</a:t>
            </a:r>
            <a:r>
              <a:rPr kumimoji="0" lang="en-US" sz="2400" b="1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环氧树脂自流坪地面（防水、防酸、防化学腐蚀）；双开门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中央实验台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水池（上下水点）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通风排气口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个（吸顶式），安装落地式通风柜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超低温冰箱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个、冰箱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个、烘箱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个、超微量核酸分析仪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个、水浴锅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个、纯水仪器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PCR 3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个、低温离心机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个、离心机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个，制冰机，高压灭菌锅。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 220V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个，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27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个，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380V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电源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个；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数据点位（网线接口）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注：所有实验台电源插座，高度均在台面以上。总功率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千瓦。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等线" panose="0201060003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25" y="263525"/>
            <a:ext cx="10316210" cy="6221730"/>
          </a:xfrm>
          <a:prstGeom prst="rect">
            <a:avLst/>
          </a:prstGeom>
        </p:spPr>
      </p:pic>
      <p:sp>
        <p:nvSpPr>
          <p:cNvPr id="120" name="文本框 119"/>
          <p:cNvSpPr txBox="1"/>
          <p:nvPr>
            <p:custDataLst>
              <p:tags r:id="rId2"/>
            </p:custDataLst>
          </p:nvPr>
        </p:nvSpPr>
        <p:spPr>
          <a:xfrm>
            <a:off x="8813165" y="106108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1085195" y="303530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768965" y="430022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322060" y="106108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7534275" y="106108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6879590" y="106108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5704840" y="527875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6588760" y="527875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8708390" y="527875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3147060" y="2287905"/>
            <a:ext cx="781685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972820" y="398145"/>
            <a:ext cx="1106868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胚胎工程实验室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75m</a:t>
            </a:r>
            <a:r>
              <a:rPr kumimoji="0" lang="en-US" sz="2400" b="1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、内部墙体用隔音轻钢龙骨搭建，厚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10cm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、配制中央实验台实验台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个。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注：试验台固定，从地面引线，每个实验台设置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10A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电源接口，高度均在台面以上。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、实验室西北侧设置多媒体教学设备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套，铺设网线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个，黑板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侧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50cm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，距地面高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50cm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处设置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10A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电源。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、实验室地面为抗腐蚀自流平地面。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实验室北侧，南侧，东侧，中间墙体左右两侧安装靠墙边台、超净台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冰箱，配制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10A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电源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20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16A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电源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个。注：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电源插座、网线接口，高度均在台面以上。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、功率：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35kw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。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760" y="149225"/>
            <a:ext cx="9197340" cy="6398895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文本框 119"/>
          <p:cNvSpPr txBox="1"/>
          <p:nvPr>
            <p:custDataLst>
              <p:tags r:id="rId2"/>
            </p:custDataLst>
          </p:nvPr>
        </p:nvSpPr>
        <p:spPr>
          <a:xfrm>
            <a:off x="5635625" y="59118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519035" y="59118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862060" y="59118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404475" y="154051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0136505" y="366776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0212705" y="478980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8286750" y="255651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8362950" y="366776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6475095" y="166497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7212965" y="318389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7212965" y="462661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5880735" y="562356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7585710" y="562356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&gt;500W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文本框 105"/>
          <p:cNvSpPr txBox="1"/>
          <p:nvPr/>
        </p:nvSpPr>
        <p:spPr>
          <a:xfrm>
            <a:off x="756920" y="384175"/>
            <a:ext cx="923099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智慧牧业实训室（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120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㎡）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、实验室东南角安装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个水池。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、配制智慧牧业数据分析实验台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8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个。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注：试验台固定，从地面引线，每个实验台设置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10A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电源接口和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个网线接口，高度均在台面以上。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、原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402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实验室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LED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大屏幕移动至智慧牧业实验室西侧，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LED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屏幕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侧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50cm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，距地面高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50cm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处设置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16A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电源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,1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10A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电源。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、多媒体讲台和数据交换机各配制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个，置于实验室西南角。注：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电源插座、网线接口，高度均在台面以上。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、地面铺设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100cm</a:t>
            </a:r>
            <a:r>
              <a:rPr kumimoji="0" lang="en-US" sz="2400" b="0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瓷砖地面。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7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、实验室北侧，南侧，东侧安装靠墙边台，配制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10A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电源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个，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16A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电源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6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个。注：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电源插座、网线接口，高度均在台面以上。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8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、实验室南侧面壁设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个高处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16A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电源。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9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、实验室东北角设置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个学生存包柜。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10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、功率：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15kw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570" y="444500"/>
            <a:ext cx="11128375" cy="593217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文本框 119"/>
          <p:cNvSpPr txBox="1"/>
          <p:nvPr>
            <p:custDataLst>
              <p:tags r:id="rId2"/>
            </p:custDataLst>
          </p:nvPr>
        </p:nvSpPr>
        <p:spPr>
          <a:xfrm>
            <a:off x="6772275" y="61023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1525885" y="240284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1525885" y="402272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337165" y="543115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2000W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7376160" y="596836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5497195" y="596836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3973195" y="5374640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2000W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5401310" y="610235"/>
            <a:ext cx="920750" cy="329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2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sym typeface="+mn-ea"/>
              </a:rPr>
              <a:t>4000W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  <a:p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934075" y="3238500"/>
            <a:ext cx="323850" cy="381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641975" y="1045845"/>
            <a:ext cx="244475" cy="2374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011035" y="1045845"/>
            <a:ext cx="215900" cy="2095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1111865" y="2455545"/>
            <a:ext cx="241300" cy="381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1111865" y="4022725"/>
            <a:ext cx="241300" cy="381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4145280" y="5561330"/>
            <a:ext cx="387350" cy="279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5641975" y="5561330"/>
            <a:ext cx="387350" cy="2794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7517765" y="5561330"/>
            <a:ext cx="387350" cy="2794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0453370" y="5610225"/>
            <a:ext cx="387350" cy="279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766256" y="1187397"/>
            <a:ext cx="242967" cy="301067"/>
            <a:chOff x="933" y="6926"/>
            <a:chExt cx="230" cy="285"/>
          </a:xfrm>
        </p:grpSpPr>
        <p:sp>
          <p:nvSpPr>
            <p:cNvPr id="5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6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7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8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</p:grpSp>
      <p:grpSp>
        <p:nvGrpSpPr>
          <p:cNvPr id="9" name="Group 7"/>
          <p:cNvGrpSpPr/>
          <p:nvPr/>
        </p:nvGrpSpPr>
        <p:grpSpPr bwMode="auto">
          <a:xfrm>
            <a:off x="839228" y="1780305"/>
            <a:ext cx="71305" cy="66023"/>
            <a:chOff x="1514" y="8964"/>
            <a:chExt cx="67" cy="62"/>
          </a:xfrm>
        </p:grpSpPr>
        <p:sp>
          <p:nvSpPr>
            <p:cNvPr id="10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205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94" y="21201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93" y="2547319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2"/>
          <p:cNvGrpSpPr/>
          <p:nvPr/>
        </p:nvGrpSpPr>
        <p:grpSpPr bwMode="auto">
          <a:xfrm>
            <a:off x="774789" y="2944947"/>
            <a:ext cx="182226" cy="179584"/>
            <a:chOff x="1808" y="10942"/>
            <a:chExt cx="173" cy="170"/>
          </a:xfrm>
        </p:grpSpPr>
        <p:sp>
          <p:nvSpPr>
            <p:cNvPr id="13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5" name="Group 15"/>
          <p:cNvGrpSpPr/>
          <p:nvPr/>
        </p:nvGrpSpPr>
        <p:grpSpPr bwMode="auto">
          <a:xfrm>
            <a:off x="740013" y="3400289"/>
            <a:ext cx="242967" cy="242967"/>
            <a:chOff x="4991" y="7874"/>
            <a:chExt cx="230" cy="230"/>
          </a:xfrm>
        </p:grpSpPr>
        <p:sp>
          <p:nvSpPr>
            <p:cNvPr id="16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7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8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0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22" name="テキスト ボックス 24"/>
          <p:cNvSpPr txBox="1">
            <a:spLocks noChangeArrowheads="1"/>
          </p:cNvSpPr>
          <p:nvPr/>
        </p:nvSpPr>
        <p:spPr bwMode="auto">
          <a:xfrm>
            <a:off x="1182629" y="328182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通风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テキスト ボックス 24"/>
          <p:cNvSpPr txBox="1">
            <a:spLocks noChangeArrowheads="1"/>
          </p:cNvSpPr>
          <p:nvPr/>
        </p:nvSpPr>
        <p:spPr bwMode="auto">
          <a:xfrm>
            <a:off x="1227599" y="2815988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网线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テキスト ボックス 24"/>
          <p:cNvSpPr txBox="1">
            <a:spLocks noChangeArrowheads="1"/>
          </p:cNvSpPr>
          <p:nvPr/>
        </p:nvSpPr>
        <p:spPr bwMode="auto">
          <a:xfrm>
            <a:off x="1212605" y="2377994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电源插座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380v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テキスト ボックス 24"/>
          <p:cNvSpPr txBox="1">
            <a:spLocks noChangeArrowheads="1"/>
          </p:cNvSpPr>
          <p:nvPr/>
        </p:nvSpPr>
        <p:spPr bwMode="auto">
          <a:xfrm>
            <a:off x="1212850" y="1945005"/>
            <a:ext cx="2658110" cy="380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电源插座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220v 10A 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テキスト ボックス 24"/>
          <p:cNvSpPr txBox="1">
            <a:spLocks noChangeArrowheads="1"/>
          </p:cNvSpPr>
          <p:nvPr/>
        </p:nvSpPr>
        <p:spPr bwMode="auto">
          <a:xfrm>
            <a:off x="1212606" y="1528988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地漏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テキスト ボックス 24"/>
          <p:cNvSpPr txBox="1">
            <a:spLocks noChangeArrowheads="1"/>
          </p:cNvSpPr>
          <p:nvPr/>
        </p:nvSpPr>
        <p:spPr bwMode="auto">
          <a:xfrm>
            <a:off x="1212607" y="110838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水池</a:t>
            </a: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9255" y="450850"/>
            <a:ext cx="3219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charset="-122"/>
                <a:ea typeface="等线 Light" panose="02010600030101010101" charset="-122"/>
                <a:cs typeface="+mn-cs"/>
              </a:rPr>
              <a:t>危化品室(40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  <a:sym typeface="+mn-ea"/>
              </a:rPr>
              <a:t>㎡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charset="-122"/>
                <a:ea typeface="等线 Light" panose="02010600030101010101" charset="-122"/>
                <a:cs typeface="+mn-cs"/>
              </a:rPr>
              <a:t>)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 descr="天平室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8015" y="560705"/>
            <a:ext cx="3420745" cy="5629275"/>
          </a:xfrm>
          <a:prstGeom prst="rect">
            <a:avLst/>
          </a:prstGeom>
        </p:spPr>
      </p:pic>
      <p:pic>
        <p:nvPicPr>
          <p:cNvPr id="3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39254" y="208519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38619" y="355902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11949" y="504111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698709" y="106411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765644" y="567103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545549" y="568564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2" name="直接箭头连接符 51"/>
          <p:cNvCxnSpPr/>
          <p:nvPr/>
        </p:nvCxnSpPr>
        <p:spPr>
          <a:xfrm flipV="1">
            <a:off x="4300220" y="1219200"/>
            <a:ext cx="159385" cy="38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箭头连接符 54"/>
          <p:cNvCxnSpPr/>
          <p:nvPr/>
        </p:nvCxnSpPr>
        <p:spPr>
          <a:xfrm flipV="1">
            <a:off x="4268470" y="1034415"/>
            <a:ext cx="219710" cy="76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Group 15"/>
          <p:cNvGrpSpPr/>
          <p:nvPr/>
        </p:nvGrpSpPr>
        <p:grpSpPr bwMode="auto">
          <a:xfrm>
            <a:off x="7360523" y="809489"/>
            <a:ext cx="242967" cy="242967"/>
            <a:chOff x="4991" y="7874"/>
            <a:chExt cx="230" cy="230"/>
          </a:xfrm>
        </p:grpSpPr>
        <p:sp>
          <p:nvSpPr>
            <p:cNvPr id="63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4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5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6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7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68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69" name="Group 15"/>
          <p:cNvGrpSpPr/>
          <p:nvPr/>
        </p:nvGrpSpPr>
        <p:grpSpPr bwMode="auto">
          <a:xfrm>
            <a:off x="4617958" y="809489"/>
            <a:ext cx="242967" cy="242967"/>
            <a:chOff x="4991" y="7874"/>
            <a:chExt cx="230" cy="230"/>
          </a:xfrm>
        </p:grpSpPr>
        <p:sp>
          <p:nvSpPr>
            <p:cNvPr id="70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1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2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3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4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5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76" name="Group 15"/>
          <p:cNvGrpSpPr/>
          <p:nvPr/>
        </p:nvGrpSpPr>
        <p:grpSpPr bwMode="auto">
          <a:xfrm>
            <a:off x="4508738" y="4112759"/>
            <a:ext cx="242967" cy="242967"/>
            <a:chOff x="4991" y="7874"/>
            <a:chExt cx="230" cy="230"/>
          </a:xfrm>
        </p:grpSpPr>
        <p:sp>
          <p:nvSpPr>
            <p:cNvPr id="77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8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79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0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1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2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83" name="Group 12"/>
          <p:cNvGrpSpPr/>
          <p:nvPr/>
        </p:nvGrpSpPr>
        <p:grpSpPr bwMode="auto">
          <a:xfrm>
            <a:off x="4472394" y="1323157"/>
            <a:ext cx="182226" cy="179584"/>
            <a:chOff x="1808" y="10942"/>
            <a:chExt cx="173" cy="170"/>
          </a:xfrm>
        </p:grpSpPr>
        <p:sp>
          <p:nvSpPr>
            <p:cNvPr id="84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5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86" name="Group 15"/>
          <p:cNvGrpSpPr/>
          <p:nvPr/>
        </p:nvGrpSpPr>
        <p:grpSpPr bwMode="auto">
          <a:xfrm>
            <a:off x="4508103" y="2436994"/>
            <a:ext cx="242967" cy="242967"/>
            <a:chOff x="4991" y="7874"/>
            <a:chExt cx="230" cy="230"/>
          </a:xfrm>
        </p:grpSpPr>
        <p:sp>
          <p:nvSpPr>
            <p:cNvPr id="87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8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89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0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1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2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7009130" y="5531485"/>
            <a:ext cx="584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9m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147310" y="6082665"/>
            <a:ext cx="1021080" cy="2755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落地通风橱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469640" y="895985"/>
            <a:ext cx="7988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监控电源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468370" y="1091565"/>
            <a:ext cx="956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空调电源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16A 2600W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aphicFrame>
        <p:nvGraphicFramePr>
          <p:cNvPr id="98" name="对象 97"/>
          <p:cNvGraphicFramePr/>
          <p:nvPr/>
        </p:nvGraphicFramePr>
        <p:xfrm>
          <a:off x="4659630" y="450850"/>
          <a:ext cx="2936240" cy="391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4" imgW="2933700" imgH="390525" progId="Paint.Picture">
                  <p:embed/>
                </p:oleObj>
              </mc:Choice>
              <mc:Fallback>
                <p:oleObj name="" r:id="rId4" imgW="2933700" imgH="390525" progId="Paint.Picture">
                  <p:embed/>
                  <p:pic>
                    <p:nvPicPr>
                      <p:cNvPr id="0" name="对象 9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59630" y="450850"/>
                        <a:ext cx="2936240" cy="391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0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32269" y="96060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1" name="Group 15"/>
          <p:cNvGrpSpPr/>
          <p:nvPr/>
        </p:nvGrpSpPr>
        <p:grpSpPr bwMode="auto">
          <a:xfrm>
            <a:off x="4515723" y="5527539"/>
            <a:ext cx="242967" cy="242967"/>
            <a:chOff x="4991" y="7874"/>
            <a:chExt cx="230" cy="230"/>
          </a:xfrm>
        </p:grpSpPr>
        <p:sp>
          <p:nvSpPr>
            <p:cNvPr id="102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3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4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5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6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07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08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698709" y="497190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677754" y="354188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" name="矩形 109"/>
          <p:cNvSpPr/>
          <p:nvPr/>
        </p:nvSpPr>
        <p:spPr>
          <a:xfrm>
            <a:off x="5039360" y="5342255"/>
            <a:ext cx="1236980" cy="42291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11" name="Group 15"/>
          <p:cNvGrpSpPr/>
          <p:nvPr/>
        </p:nvGrpSpPr>
        <p:grpSpPr bwMode="auto">
          <a:xfrm>
            <a:off x="7545943" y="4105774"/>
            <a:ext cx="242967" cy="242967"/>
            <a:chOff x="4991" y="7874"/>
            <a:chExt cx="230" cy="230"/>
          </a:xfrm>
        </p:grpSpPr>
        <p:sp>
          <p:nvSpPr>
            <p:cNvPr id="112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3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4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5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6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7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18" name="Group 15"/>
          <p:cNvGrpSpPr/>
          <p:nvPr/>
        </p:nvGrpSpPr>
        <p:grpSpPr bwMode="auto">
          <a:xfrm>
            <a:off x="5542518" y="5490074"/>
            <a:ext cx="242967" cy="242967"/>
            <a:chOff x="4991" y="7874"/>
            <a:chExt cx="230" cy="230"/>
          </a:xfrm>
        </p:grpSpPr>
        <p:sp>
          <p:nvSpPr>
            <p:cNvPr id="119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0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1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2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3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4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25" name="Group 15"/>
          <p:cNvGrpSpPr/>
          <p:nvPr/>
        </p:nvGrpSpPr>
        <p:grpSpPr bwMode="auto">
          <a:xfrm>
            <a:off x="7570708" y="2436359"/>
            <a:ext cx="242967" cy="242967"/>
            <a:chOff x="4991" y="7874"/>
            <a:chExt cx="230" cy="230"/>
          </a:xfrm>
        </p:grpSpPr>
        <p:sp>
          <p:nvSpPr>
            <p:cNvPr id="126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7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8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29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0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1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32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883879" y="566659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673309" y="2062331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4" name="Group 15"/>
          <p:cNvGrpSpPr/>
          <p:nvPr/>
        </p:nvGrpSpPr>
        <p:grpSpPr bwMode="auto">
          <a:xfrm>
            <a:off x="6802358" y="5540239"/>
            <a:ext cx="242967" cy="242967"/>
            <a:chOff x="4991" y="7874"/>
            <a:chExt cx="230" cy="230"/>
          </a:xfrm>
        </p:grpSpPr>
        <p:sp>
          <p:nvSpPr>
            <p:cNvPr id="135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6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7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8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9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0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141" name="直接箭头连接符 140"/>
          <p:cNvCxnSpPr>
            <a:stCxn id="94" idx="0"/>
            <a:endCxn id="110" idx="2"/>
          </p:cNvCxnSpPr>
          <p:nvPr/>
        </p:nvCxnSpPr>
        <p:spPr>
          <a:xfrm flipV="1">
            <a:off x="5657850" y="5765165"/>
            <a:ext cx="0" cy="317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8434070" y="1134745"/>
            <a:ext cx="33045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环氧树脂自流坪地面（防水、防酸、防化学腐蚀）；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总功率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5KW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4" name="图片 1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31634" y="1132056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02841" y="0"/>
            <a:ext cx="11568449" cy="4199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动物标本室Ι</a:t>
            </a:r>
            <a:r>
              <a:rPr lang="zh-CN" altLang="en-US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（沈向华）</a:t>
            </a:r>
            <a:endParaRPr lang="zh-CN" altLang="zh-CN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环氧树脂自流坪地面（防水、防酸、防化学腐蚀），双开门。</a:t>
            </a:r>
            <a:r>
              <a:rPr lang="zh-CN" altLang="zh-CN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endParaRPr lang="zh-CN" altLang="zh-CN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地面电源</a:t>
            </a: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水池（上下水点）</a:t>
            </a: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个，地漏（下水点）</a:t>
            </a: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通风排气口</a:t>
            </a: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1 </a:t>
            </a: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主要仪器设备包括：</a:t>
            </a:r>
            <a:r>
              <a:rPr lang="zh-CN" altLang="en-US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冰箱</a:t>
            </a: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</a:t>
            </a: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200W</a:t>
            </a:r>
            <a:r>
              <a:rPr lang="zh-CN" altLang="en-US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）、多功能触摸一体机</a:t>
            </a: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</a:t>
            </a: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500W</a:t>
            </a:r>
            <a:r>
              <a:rPr lang="zh-CN" altLang="en-US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）、空调</a:t>
            </a: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</a:t>
            </a: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4000W</a:t>
            </a:r>
            <a:r>
              <a:rPr lang="zh-CN" altLang="en-US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）、投影仪音响设备（</a:t>
            </a: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600W</a:t>
            </a:r>
            <a:r>
              <a:rPr lang="zh-CN" altLang="en-US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）。</a:t>
            </a:r>
            <a:endParaRPr lang="en-US" altLang="zh-CN" kern="100" dirty="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220V</a:t>
            </a: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16A</a:t>
            </a: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电源</a:t>
            </a: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</a:t>
            </a: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10A</a:t>
            </a: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电源</a:t>
            </a: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24</a:t>
            </a: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个；数据点位（网线接口）</a:t>
            </a:r>
            <a:r>
              <a:rPr lang="en-US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en-US" altLang="zh-CN" kern="100" dirty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总功率</a:t>
            </a:r>
            <a:r>
              <a:rPr lang="zh-CN" altLang="zh-CN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5300W</a:t>
            </a:r>
            <a:r>
              <a:rPr lang="zh-CN" altLang="zh-CN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772" y="786292"/>
            <a:ext cx="7766504" cy="5567709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-1091124" y="555460"/>
            <a:ext cx="6626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动物标本室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Ⅰ(121.8m</a:t>
            </a:r>
            <a:r>
              <a:rPr lang="en-US" altLang="zh-CN" sz="2400" baseline="300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2" name="Group 2"/>
          <p:cNvGrpSpPr/>
          <p:nvPr/>
        </p:nvGrpSpPr>
        <p:grpSpPr bwMode="auto">
          <a:xfrm>
            <a:off x="766256" y="1187397"/>
            <a:ext cx="242967" cy="301067"/>
            <a:chOff x="933" y="6926"/>
            <a:chExt cx="230" cy="285"/>
          </a:xfrm>
        </p:grpSpPr>
        <p:sp>
          <p:nvSpPr>
            <p:cNvPr id="35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6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37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9" name="Group 7"/>
          <p:cNvGrpSpPr/>
          <p:nvPr/>
        </p:nvGrpSpPr>
        <p:grpSpPr bwMode="auto">
          <a:xfrm>
            <a:off x="839228" y="1659282"/>
            <a:ext cx="71305" cy="66023"/>
            <a:chOff x="1514" y="8964"/>
            <a:chExt cx="67" cy="62"/>
          </a:xfrm>
        </p:grpSpPr>
        <p:sp>
          <p:nvSpPr>
            <p:cNvPr id="40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94" y="1931858"/>
            <a:ext cx="171661" cy="14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93" y="2291826"/>
            <a:ext cx="253531" cy="15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4" name="Group 12"/>
          <p:cNvGrpSpPr/>
          <p:nvPr/>
        </p:nvGrpSpPr>
        <p:grpSpPr bwMode="auto">
          <a:xfrm>
            <a:off x="774789" y="2635666"/>
            <a:ext cx="182226" cy="179584"/>
            <a:chOff x="1808" y="10942"/>
            <a:chExt cx="173" cy="170"/>
          </a:xfrm>
        </p:grpSpPr>
        <p:sp>
          <p:nvSpPr>
            <p:cNvPr id="45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7" name="Group 15"/>
          <p:cNvGrpSpPr/>
          <p:nvPr/>
        </p:nvGrpSpPr>
        <p:grpSpPr bwMode="auto">
          <a:xfrm>
            <a:off x="753460" y="2943091"/>
            <a:ext cx="242967" cy="242967"/>
            <a:chOff x="4991" y="7874"/>
            <a:chExt cx="230" cy="230"/>
          </a:xfrm>
        </p:grpSpPr>
        <p:sp>
          <p:nvSpPr>
            <p:cNvPr id="48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4" name="テキスト ボックス 24"/>
          <p:cNvSpPr txBox="1">
            <a:spLocks noChangeArrowheads="1"/>
          </p:cNvSpPr>
          <p:nvPr/>
        </p:nvSpPr>
        <p:spPr bwMode="auto">
          <a:xfrm>
            <a:off x="1182629" y="2878417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通风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" name="テキスト ボックス 24"/>
          <p:cNvSpPr txBox="1">
            <a:spLocks noChangeArrowheads="1"/>
          </p:cNvSpPr>
          <p:nvPr/>
        </p:nvSpPr>
        <p:spPr bwMode="auto">
          <a:xfrm>
            <a:off x="1227599" y="2520154"/>
            <a:ext cx="1119499" cy="30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网线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テキスト ボックス 24"/>
          <p:cNvSpPr txBox="1">
            <a:spLocks noChangeArrowheads="1"/>
          </p:cNvSpPr>
          <p:nvPr/>
        </p:nvSpPr>
        <p:spPr bwMode="auto">
          <a:xfrm>
            <a:off x="1212605" y="216284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380v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" name="テキスト ボックス 24"/>
          <p:cNvSpPr txBox="1">
            <a:spLocks noChangeArrowheads="1"/>
          </p:cNvSpPr>
          <p:nvPr/>
        </p:nvSpPr>
        <p:spPr bwMode="auto">
          <a:xfrm>
            <a:off x="1212605" y="1810552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电源插座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220v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テキスト ボックス 24"/>
          <p:cNvSpPr txBox="1">
            <a:spLocks noChangeArrowheads="1"/>
          </p:cNvSpPr>
          <p:nvPr/>
        </p:nvSpPr>
        <p:spPr bwMode="auto">
          <a:xfrm>
            <a:off x="1212606" y="1461753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地漏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テキスト ボックス 24"/>
          <p:cNvSpPr txBox="1">
            <a:spLocks noChangeArrowheads="1"/>
          </p:cNvSpPr>
          <p:nvPr/>
        </p:nvSpPr>
        <p:spPr bwMode="auto">
          <a:xfrm>
            <a:off x="1212607" y="1108380"/>
            <a:ext cx="2018909" cy="3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水池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838730" y="131143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024407" y="131143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191302" y="130801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096434" y="130908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436298" y="131143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317479" y="130476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344775" y="174998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344775" y="492431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9518" y="5888009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498" y="5881646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017" y="5888008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624" y="588164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880" y="588800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18675" y="502878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18674" y="419955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18673" y="332879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24989" y="235315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文本框 76"/>
          <p:cNvSpPr txBox="1"/>
          <p:nvPr/>
        </p:nvSpPr>
        <p:spPr>
          <a:xfrm>
            <a:off x="4668604" y="907212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839331" y="902416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030929" y="902442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911473" y="89762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245147" y="893765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0147353" y="91235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1451385" y="1689631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16A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1444297" y="484561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463989" y="229364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461754" y="3282139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3468730" y="4134459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3456673" y="4967231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5342480" y="614301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5950901" y="614301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628996" y="6143013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259699" y="6136901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9481341" y="615743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4" name="Group 15"/>
          <p:cNvGrpSpPr/>
          <p:nvPr/>
        </p:nvGrpSpPr>
        <p:grpSpPr bwMode="auto">
          <a:xfrm>
            <a:off x="3939366" y="1322162"/>
            <a:ext cx="183352" cy="183352"/>
            <a:chOff x="4991" y="7874"/>
            <a:chExt cx="230" cy="230"/>
          </a:xfrm>
        </p:grpSpPr>
        <p:sp>
          <p:nvSpPr>
            <p:cNvPr id="95" name="Rectangle 324"/>
            <p:cNvSpPr>
              <a:spLocks noChangeArrowheads="1"/>
            </p:cNvSpPr>
            <p:nvPr/>
          </p:nvSpPr>
          <p:spPr bwMode="auto">
            <a:xfrm>
              <a:off x="4991" y="7874"/>
              <a:ext cx="230" cy="230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Rectangle 325"/>
            <p:cNvSpPr>
              <a:spLocks noChangeArrowheads="1"/>
            </p:cNvSpPr>
            <p:nvPr/>
          </p:nvSpPr>
          <p:spPr bwMode="auto">
            <a:xfrm>
              <a:off x="5070" y="7953"/>
              <a:ext cx="61" cy="61"/>
            </a:xfrm>
            <a:prstGeom prst="rect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Line 326"/>
            <p:cNvSpPr>
              <a:spLocks noChangeShapeType="1"/>
            </p:cNvSpPr>
            <p:nvPr/>
          </p:nvSpPr>
          <p:spPr bwMode="auto">
            <a:xfrm flipV="1">
              <a:off x="4991" y="8010"/>
              <a:ext cx="85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Line 327"/>
            <p:cNvSpPr>
              <a:spLocks noChangeShapeType="1"/>
            </p:cNvSpPr>
            <p:nvPr/>
          </p:nvSpPr>
          <p:spPr bwMode="auto">
            <a:xfrm flipH="1" flipV="1">
              <a:off x="5127" y="8010"/>
              <a:ext cx="84" cy="84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Line 328"/>
            <p:cNvSpPr>
              <a:spLocks noChangeShapeType="1"/>
            </p:cNvSpPr>
            <p:nvPr/>
          </p:nvSpPr>
          <p:spPr bwMode="auto">
            <a:xfrm>
              <a:off x="4991" y="7874"/>
              <a:ext cx="85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Line 329"/>
            <p:cNvSpPr>
              <a:spLocks noChangeShapeType="1"/>
            </p:cNvSpPr>
            <p:nvPr/>
          </p:nvSpPr>
          <p:spPr bwMode="auto">
            <a:xfrm flipH="1">
              <a:off x="5127" y="7874"/>
              <a:ext cx="84" cy="85"/>
            </a:xfrm>
            <a:prstGeom prst="line">
              <a:avLst/>
            </a:prstGeom>
            <a:noFill/>
            <a:ln w="6350">
              <a:solidFill>
                <a:srgbClr val="385D8A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1" name="Group 2"/>
          <p:cNvGrpSpPr/>
          <p:nvPr/>
        </p:nvGrpSpPr>
        <p:grpSpPr bwMode="auto">
          <a:xfrm>
            <a:off x="3926299" y="2052507"/>
            <a:ext cx="242967" cy="301067"/>
            <a:chOff x="933" y="6926"/>
            <a:chExt cx="230" cy="285"/>
          </a:xfrm>
        </p:grpSpPr>
        <p:sp>
          <p:nvSpPr>
            <p:cNvPr id="102" name="Freeform 16"/>
            <p:cNvSpPr/>
            <p:nvPr/>
          </p:nvSpPr>
          <p:spPr bwMode="auto">
            <a:xfrm>
              <a:off x="933" y="6926"/>
              <a:ext cx="230" cy="285"/>
            </a:xfrm>
            <a:custGeom>
              <a:avLst/>
              <a:gdLst>
                <a:gd name="T0" fmla="*/ 122193 w 756"/>
                <a:gd name="T1" fmla="*/ 0 h 946"/>
                <a:gd name="T2" fmla="*/ 146632 w 756"/>
                <a:gd name="T3" fmla="*/ 24103 h 946"/>
                <a:gd name="T4" fmla="*/ 146632 w 756"/>
                <a:gd name="T5" fmla="*/ 156862 h 946"/>
                <a:gd name="T6" fmla="*/ 122193 w 756"/>
                <a:gd name="T7" fmla="*/ 180965 h 946"/>
                <a:gd name="T8" fmla="*/ 24439 w 756"/>
                <a:gd name="T9" fmla="*/ 180965 h 946"/>
                <a:gd name="T10" fmla="*/ 0 w 756"/>
                <a:gd name="T11" fmla="*/ 156862 h 946"/>
                <a:gd name="T12" fmla="*/ 0 w 756"/>
                <a:gd name="T13" fmla="*/ 24103 h 946"/>
                <a:gd name="T14" fmla="*/ 24439 w 756"/>
                <a:gd name="T15" fmla="*/ 0 h 946"/>
                <a:gd name="T16" fmla="*/ 122193 w 756"/>
                <a:gd name="T17" fmla="*/ 0 h 9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946">
                  <a:moveTo>
                    <a:pt x="630" y="0"/>
                  </a:moveTo>
                  <a:cubicBezTo>
                    <a:pt x="700" y="0"/>
                    <a:pt x="756" y="57"/>
                    <a:pt x="756" y="126"/>
                  </a:cubicBezTo>
                  <a:lnTo>
                    <a:pt x="756" y="820"/>
                  </a:lnTo>
                  <a:cubicBezTo>
                    <a:pt x="756" y="889"/>
                    <a:pt x="700" y="946"/>
                    <a:pt x="630" y="946"/>
                  </a:cubicBezTo>
                  <a:lnTo>
                    <a:pt x="126" y="946"/>
                  </a:lnTo>
                  <a:cubicBezTo>
                    <a:pt x="57" y="946"/>
                    <a:pt x="0" y="889"/>
                    <a:pt x="0" y="820"/>
                  </a:cubicBezTo>
                  <a:lnTo>
                    <a:pt x="0" y="126"/>
                  </a:lnTo>
                  <a:cubicBezTo>
                    <a:pt x="0" y="57"/>
                    <a:pt x="57" y="0"/>
                    <a:pt x="126" y="0"/>
                  </a:cubicBezTo>
                  <a:lnTo>
                    <a:pt x="630" y="0"/>
                  </a:lnTo>
                  <a:close/>
                </a:path>
              </a:pathLst>
            </a:custGeom>
            <a:noFill/>
            <a:ln w="63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3" name="Group 4"/>
            <p:cNvGrpSpPr/>
            <p:nvPr/>
          </p:nvGrpSpPr>
          <p:grpSpPr bwMode="auto">
            <a:xfrm>
              <a:off x="1009" y="7039"/>
              <a:ext cx="67" cy="62"/>
              <a:chOff x="1514" y="8964"/>
              <a:chExt cx="67" cy="62"/>
            </a:xfrm>
          </p:grpSpPr>
          <p:sp>
            <p:nvSpPr>
              <p:cNvPr id="104" name="Freeform 14"/>
              <p:cNvSpPr/>
              <p:nvPr/>
            </p:nvSpPr>
            <p:spPr bwMode="auto">
              <a:xfrm>
                <a:off x="1514" y="8969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5"/>
              <p:cNvSpPr/>
              <p:nvPr/>
            </p:nvSpPr>
            <p:spPr bwMode="auto">
              <a:xfrm>
                <a:off x="1514" y="8964"/>
                <a:ext cx="67" cy="57"/>
              </a:xfrm>
              <a:custGeom>
                <a:avLst/>
                <a:gdLst>
                  <a:gd name="T0" fmla="*/ 21582 w 68"/>
                  <a:gd name="T1" fmla="*/ 36193 h 57"/>
                  <a:gd name="T2" fmla="*/ 15869 w 68"/>
                  <a:gd name="T3" fmla="*/ 29208 h 57"/>
                  <a:gd name="T4" fmla="*/ 6348 w 68"/>
                  <a:gd name="T5" fmla="*/ 30478 h 57"/>
                  <a:gd name="T6" fmla="*/ 8252 w 68"/>
                  <a:gd name="T7" fmla="*/ 22859 h 57"/>
                  <a:gd name="T8" fmla="*/ 0 w 68"/>
                  <a:gd name="T9" fmla="*/ 17779 h 57"/>
                  <a:gd name="T10" fmla="*/ 8252 w 68"/>
                  <a:gd name="T11" fmla="*/ 13334 h 57"/>
                  <a:gd name="T12" fmla="*/ 6348 w 68"/>
                  <a:gd name="T13" fmla="*/ 5080 h 57"/>
                  <a:gd name="T14" fmla="*/ 15869 w 68"/>
                  <a:gd name="T15" fmla="*/ 6350 h 57"/>
                  <a:gd name="T16" fmla="*/ 21582 w 68"/>
                  <a:gd name="T17" fmla="*/ 0 h 57"/>
                  <a:gd name="T18" fmla="*/ 27295 w 68"/>
                  <a:gd name="T19" fmla="*/ 6350 h 57"/>
                  <a:gd name="T20" fmla="*/ 36816 w 68"/>
                  <a:gd name="T21" fmla="*/ 5080 h 57"/>
                  <a:gd name="T22" fmla="*/ 35547 w 68"/>
                  <a:gd name="T23" fmla="*/ 13334 h 57"/>
                  <a:gd name="T24" fmla="*/ 43164 w 68"/>
                  <a:gd name="T25" fmla="*/ 17779 h 57"/>
                  <a:gd name="T26" fmla="*/ 35547 w 68"/>
                  <a:gd name="T27" fmla="*/ 22859 h 57"/>
                  <a:gd name="T28" fmla="*/ 36816 w 68"/>
                  <a:gd name="T29" fmla="*/ 30478 h 57"/>
                  <a:gd name="T30" fmla="*/ 27295 w 68"/>
                  <a:gd name="T31" fmla="*/ 29208 h 57"/>
                  <a:gd name="T32" fmla="*/ 21582 w 68"/>
                  <a:gd name="T33" fmla="*/ 36193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8" h="57">
                    <a:moveTo>
                      <a:pt x="34" y="57"/>
                    </a:moveTo>
                    <a:lnTo>
                      <a:pt x="25" y="46"/>
                    </a:lnTo>
                    <a:lnTo>
                      <a:pt x="10" y="48"/>
                    </a:lnTo>
                    <a:lnTo>
                      <a:pt x="13" y="36"/>
                    </a:lnTo>
                    <a:lnTo>
                      <a:pt x="0" y="28"/>
                    </a:lnTo>
                    <a:lnTo>
                      <a:pt x="13" y="21"/>
                    </a:lnTo>
                    <a:lnTo>
                      <a:pt x="10" y="8"/>
                    </a:lnTo>
                    <a:lnTo>
                      <a:pt x="25" y="10"/>
                    </a:lnTo>
                    <a:lnTo>
                      <a:pt x="34" y="0"/>
                    </a:lnTo>
                    <a:lnTo>
                      <a:pt x="43" y="10"/>
                    </a:lnTo>
                    <a:lnTo>
                      <a:pt x="58" y="8"/>
                    </a:lnTo>
                    <a:lnTo>
                      <a:pt x="56" y="21"/>
                    </a:lnTo>
                    <a:lnTo>
                      <a:pt x="68" y="28"/>
                    </a:lnTo>
                    <a:lnTo>
                      <a:pt x="56" y="36"/>
                    </a:lnTo>
                    <a:lnTo>
                      <a:pt x="58" y="48"/>
                    </a:lnTo>
                    <a:lnTo>
                      <a:pt x="43" y="46"/>
                    </a:lnTo>
                    <a:lnTo>
                      <a:pt x="34" y="57"/>
                    </a:lnTo>
                    <a:close/>
                  </a:path>
                </a:pathLst>
              </a:custGeom>
              <a:noFill/>
              <a:ln w="63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6" name="Group 7"/>
          <p:cNvGrpSpPr/>
          <p:nvPr/>
        </p:nvGrpSpPr>
        <p:grpSpPr bwMode="auto">
          <a:xfrm>
            <a:off x="4179428" y="1986484"/>
            <a:ext cx="71305" cy="66023"/>
            <a:chOff x="1514" y="8964"/>
            <a:chExt cx="67" cy="62"/>
          </a:xfrm>
        </p:grpSpPr>
        <p:sp>
          <p:nvSpPr>
            <p:cNvPr id="107" name="Freeform 14"/>
            <p:cNvSpPr/>
            <p:nvPr/>
          </p:nvSpPr>
          <p:spPr bwMode="auto">
            <a:xfrm>
              <a:off x="1514" y="8969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514" y="8964"/>
              <a:ext cx="67" cy="57"/>
            </a:xfrm>
            <a:custGeom>
              <a:avLst/>
              <a:gdLst>
                <a:gd name="T0" fmla="*/ 21582 w 68"/>
                <a:gd name="T1" fmla="*/ 36193 h 57"/>
                <a:gd name="T2" fmla="*/ 15869 w 68"/>
                <a:gd name="T3" fmla="*/ 29208 h 57"/>
                <a:gd name="T4" fmla="*/ 6348 w 68"/>
                <a:gd name="T5" fmla="*/ 30478 h 57"/>
                <a:gd name="T6" fmla="*/ 8252 w 68"/>
                <a:gd name="T7" fmla="*/ 22859 h 57"/>
                <a:gd name="T8" fmla="*/ 0 w 68"/>
                <a:gd name="T9" fmla="*/ 17779 h 57"/>
                <a:gd name="T10" fmla="*/ 8252 w 68"/>
                <a:gd name="T11" fmla="*/ 13334 h 57"/>
                <a:gd name="T12" fmla="*/ 6348 w 68"/>
                <a:gd name="T13" fmla="*/ 5080 h 57"/>
                <a:gd name="T14" fmla="*/ 15869 w 68"/>
                <a:gd name="T15" fmla="*/ 6350 h 57"/>
                <a:gd name="T16" fmla="*/ 21582 w 68"/>
                <a:gd name="T17" fmla="*/ 0 h 57"/>
                <a:gd name="T18" fmla="*/ 27295 w 68"/>
                <a:gd name="T19" fmla="*/ 6350 h 57"/>
                <a:gd name="T20" fmla="*/ 36816 w 68"/>
                <a:gd name="T21" fmla="*/ 5080 h 57"/>
                <a:gd name="T22" fmla="*/ 35547 w 68"/>
                <a:gd name="T23" fmla="*/ 13334 h 57"/>
                <a:gd name="T24" fmla="*/ 43164 w 68"/>
                <a:gd name="T25" fmla="*/ 17779 h 57"/>
                <a:gd name="T26" fmla="*/ 35547 w 68"/>
                <a:gd name="T27" fmla="*/ 22859 h 57"/>
                <a:gd name="T28" fmla="*/ 36816 w 68"/>
                <a:gd name="T29" fmla="*/ 30478 h 57"/>
                <a:gd name="T30" fmla="*/ 27295 w 68"/>
                <a:gd name="T31" fmla="*/ 29208 h 57"/>
                <a:gd name="T32" fmla="*/ 21582 w 68"/>
                <a:gd name="T33" fmla="*/ 36193 h 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8" h="57">
                  <a:moveTo>
                    <a:pt x="34" y="57"/>
                  </a:moveTo>
                  <a:lnTo>
                    <a:pt x="25" y="46"/>
                  </a:lnTo>
                  <a:lnTo>
                    <a:pt x="10" y="48"/>
                  </a:lnTo>
                  <a:lnTo>
                    <a:pt x="13" y="36"/>
                  </a:lnTo>
                  <a:lnTo>
                    <a:pt x="0" y="28"/>
                  </a:lnTo>
                  <a:lnTo>
                    <a:pt x="13" y="21"/>
                  </a:lnTo>
                  <a:lnTo>
                    <a:pt x="10" y="8"/>
                  </a:lnTo>
                  <a:lnTo>
                    <a:pt x="25" y="10"/>
                  </a:lnTo>
                  <a:lnTo>
                    <a:pt x="34" y="0"/>
                  </a:lnTo>
                  <a:lnTo>
                    <a:pt x="43" y="10"/>
                  </a:lnTo>
                  <a:lnTo>
                    <a:pt x="58" y="8"/>
                  </a:lnTo>
                  <a:lnTo>
                    <a:pt x="56" y="21"/>
                  </a:lnTo>
                  <a:lnTo>
                    <a:pt x="68" y="28"/>
                  </a:lnTo>
                  <a:lnTo>
                    <a:pt x="56" y="36"/>
                  </a:lnTo>
                  <a:lnTo>
                    <a:pt x="58" y="48"/>
                  </a:lnTo>
                  <a:lnTo>
                    <a:pt x="43" y="46"/>
                  </a:lnTo>
                  <a:lnTo>
                    <a:pt x="34" y="57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0" name="Group 12"/>
          <p:cNvGrpSpPr/>
          <p:nvPr/>
        </p:nvGrpSpPr>
        <p:grpSpPr bwMode="auto">
          <a:xfrm>
            <a:off x="9871758" y="6051671"/>
            <a:ext cx="182226" cy="179584"/>
            <a:chOff x="1808" y="10942"/>
            <a:chExt cx="173" cy="170"/>
          </a:xfrm>
        </p:grpSpPr>
        <p:sp>
          <p:nvSpPr>
            <p:cNvPr id="111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3" name="Group 12"/>
          <p:cNvGrpSpPr/>
          <p:nvPr/>
        </p:nvGrpSpPr>
        <p:grpSpPr bwMode="auto">
          <a:xfrm>
            <a:off x="11455206" y="4634060"/>
            <a:ext cx="182226" cy="179584"/>
            <a:chOff x="1808" y="10942"/>
            <a:chExt cx="173" cy="170"/>
          </a:xfrm>
        </p:grpSpPr>
        <p:sp>
          <p:nvSpPr>
            <p:cNvPr id="114" name="Oval 20"/>
            <p:cNvSpPr>
              <a:spLocks noChangeArrowheads="1"/>
            </p:cNvSpPr>
            <p:nvPr/>
          </p:nvSpPr>
          <p:spPr bwMode="auto">
            <a:xfrm>
              <a:off x="1808" y="10942"/>
              <a:ext cx="173" cy="170"/>
            </a:xfrm>
            <a:prstGeom prst="ellipse">
              <a:avLst/>
            </a:pr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22"/>
            <p:cNvSpPr/>
            <p:nvPr/>
          </p:nvSpPr>
          <p:spPr bwMode="auto">
            <a:xfrm>
              <a:off x="1842" y="10984"/>
              <a:ext cx="89" cy="97"/>
            </a:xfrm>
            <a:custGeom>
              <a:avLst/>
              <a:gdLst>
                <a:gd name="T0" fmla="*/ 56495 w 89"/>
                <a:gd name="T1" fmla="*/ 41908 h 97"/>
                <a:gd name="T2" fmla="*/ 20313 w 89"/>
                <a:gd name="T3" fmla="*/ 55877 h 97"/>
                <a:gd name="T4" fmla="*/ 6348 w 89"/>
                <a:gd name="T5" fmla="*/ 20319 h 97"/>
                <a:gd name="T6" fmla="*/ 41895 w 89"/>
                <a:gd name="T7" fmla="*/ 6350 h 97"/>
                <a:gd name="T8" fmla="*/ 56495 w 89"/>
                <a:gd name="T9" fmla="*/ 2031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97">
                  <a:moveTo>
                    <a:pt x="89" y="66"/>
                  </a:moveTo>
                  <a:cubicBezTo>
                    <a:pt x="80" y="87"/>
                    <a:pt x="54" y="97"/>
                    <a:pt x="32" y="88"/>
                  </a:cubicBezTo>
                  <a:cubicBezTo>
                    <a:pt x="10" y="79"/>
                    <a:pt x="0" y="54"/>
                    <a:pt x="10" y="32"/>
                  </a:cubicBezTo>
                  <a:cubicBezTo>
                    <a:pt x="19" y="10"/>
                    <a:pt x="45" y="0"/>
                    <a:pt x="66" y="10"/>
                  </a:cubicBezTo>
                  <a:cubicBezTo>
                    <a:pt x="77" y="14"/>
                    <a:pt x="85" y="22"/>
                    <a:pt x="89" y="32"/>
                  </a:cubicBezTo>
                </a:path>
              </a:pathLst>
            </a:custGeom>
            <a:noFill/>
            <a:ln w="1016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6" name="Rectangle 25"/>
          <p:cNvSpPr>
            <a:spLocks noChangeArrowheads="1"/>
          </p:cNvSpPr>
          <p:nvPr/>
        </p:nvSpPr>
        <p:spPr bwMode="auto">
          <a:xfrm rot="10800000">
            <a:off x="9377133" y="5831931"/>
            <a:ext cx="770220" cy="276999"/>
          </a:xfrm>
          <a:prstGeom prst="rect">
            <a:avLst/>
          </a:prstGeom>
          <a:noFill/>
          <a:ln w="31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550" y="2851002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162" y="2857364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515" y="285100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270" y="2857363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文本框 125"/>
          <p:cNvSpPr txBox="1"/>
          <p:nvPr/>
        </p:nvSpPr>
        <p:spPr>
          <a:xfrm>
            <a:off x="5501846" y="300514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6640445" y="2984361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7874864" y="298436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8917436" y="299852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5495592" y="395934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6634191" y="3938561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7868610" y="3938560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8911182" y="3952724"/>
            <a:ext cx="553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latin typeface="宋体" panose="02010600030101010101" pitchFamily="2" charset="-122"/>
                <a:ea typeface="宋体" panose="02010600030101010101" pitchFamily="2" charset="-122"/>
              </a:rPr>
              <a:t>10A</a:t>
            </a:r>
            <a:endParaRPr lang="en-US" altLang="zh-CN" sz="1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651450" y="4222157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777710" y="4200695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033366" y="4186181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081307" y="4199550"/>
            <a:ext cx="213220" cy="183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8" name="文本框 137"/>
          <p:cNvSpPr txBox="1"/>
          <p:nvPr/>
        </p:nvSpPr>
        <p:spPr>
          <a:xfrm>
            <a:off x="6969478" y="3472825"/>
            <a:ext cx="1158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地面电源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57382" y="5327092"/>
            <a:ext cx="1353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多功能一体机（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500W</a:t>
            </a:r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07571" y="1670351"/>
            <a:ext cx="1906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空调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(4000W)</a:t>
            </a:r>
            <a:endParaRPr lang="en-US" altLang="zh-CN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59172" y="4614780"/>
            <a:ext cx="10205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投影仪、音响设备</a:t>
            </a:r>
            <a:endParaRPr lang="en-US" altLang="zh-CN" sz="1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600W</a:t>
            </a:r>
            <a:r>
              <a:rPr lang="zh-CN" altLang="en-US" sz="14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1668836" cy="4615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动物标本室Ⅱ</a:t>
            </a:r>
            <a:r>
              <a:rPr lang="zh-CN" altLang="en-US" sz="3600" b="1" kern="100" dirty="0">
                <a:effectLst/>
                <a:latin typeface="Times New Roman" panose="02020603050405020304" charset="0"/>
                <a:ea typeface="宋体" panose="02010600030101010101" pitchFamily="2" charset="-122"/>
              </a:rPr>
              <a:t>（沈向华）</a:t>
            </a:r>
            <a:endParaRPr lang="zh-CN" altLang="en-US" sz="3600" b="1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zh-CN" sz="1800" kern="100" dirty="0">
              <a:effectLst/>
              <a:latin typeface="Times New Roman" panose="02020603050405020304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环氧树脂自流坪地面（防水、防酸、防化学腐蚀），双开门。</a:t>
            </a:r>
            <a:r>
              <a:rPr lang="zh-CN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lang="zh-CN" altLang="en-US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地面电源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水池（上下水点）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个，地漏（下水点）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通风排气口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1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主要仪器设备包括：冰箱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）、多功能触摸一体机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zh-CN" altLang="en-US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、空调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4000W</a:t>
            </a:r>
            <a:r>
              <a:rPr lang="zh-CN" altLang="en-US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）、投影仪音响设备（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600W</a:t>
            </a:r>
            <a:r>
              <a:rPr lang="zh-CN" altLang="en-US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en-US" altLang="zh-CN" kern="1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.  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220V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16A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电源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10A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电源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23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个；数据点位（网线接口）</a:t>
            </a: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个。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  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总功率</a:t>
            </a:r>
            <a:r>
              <a:rPr lang="zh-CN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1800" kern="100" dirty="0">
                <a:effectLst/>
                <a:latin typeface="Calibri" panose="020F0502020204030204" charset="0"/>
                <a:ea typeface="Times New Roman" panose="02020603050405020304" charset="0"/>
                <a:cs typeface="Times New Roman" panose="02020603050405020304" charset="0"/>
              </a:rPr>
              <a:t>5300W</a:t>
            </a:r>
            <a:r>
              <a:rPr lang="zh-CN" altLang="zh-CN" sz="1800" kern="100" dirty="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 dirty="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COMMONDATA" val="eyJoZGlkIjoiY2RlOTcwNTc2YzY0NTliZWQ0ZWZiMjkyOWQ5ZTgxYjUifQ=="/>
  <p:tag name="KSO_WPP_MARK_KEY" val="64d6475e-39ce-482b-bb85-70adebcb6088"/>
  <p:tag name="commondata" val="eyJoZGlkIjoiNDIyMTViODhkODE4NzFkZjRjNzJkYTE5YTQ5NjY4MzIifQ==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UNIT_TABLE_BEAUTIFY" val="smartTable{9537ced3-a86d-4eeb-90c9-95b99b272201}"/>
  <p:tag name="TABLE_ENDDRAG_ORIGIN_RECT" val="755*384"/>
  <p:tag name="TABLE_ENDDRAG_RECT" val="123*65*755*384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UNIT_PLACING_PICTURE_USER_VIEWPORT" val="{&quot;height&quot;:6930,&quot;width&quot;:13488}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ln>
          <a:noFill/>
        </a:ln>
      </a:spPr>
      <a:bodyPr>
        <a:noAutofit/>
      </a:bodyPr>
      <a:lstStyle>
        <a:defPPr algn="ctr">
          <a:defRPr lang="zh-CN" altLang="en-US" sz="1200">
            <a:solidFill>
              <a:srgbClr val="FF0000"/>
            </a:solidFill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13680</Words>
  <Application>WPS 演示</Application>
  <PresentationFormat>宽屏</PresentationFormat>
  <Paragraphs>2683</Paragraphs>
  <Slides>59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36</vt:i4>
      </vt:variant>
      <vt:variant>
        <vt:lpstr>幻灯片标题</vt:lpstr>
      </vt:variant>
      <vt:variant>
        <vt:i4>59</vt:i4>
      </vt:variant>
    </vt:vector>
  </HeadingPairs>
  <TitlesOfParts>
    <vt:vector size="108" baseType="lpstr">
      <vt:lpstr>Arial</vt:lpstr>
      <vt:lpstr>宋体</vt:lpstr>
      <vt:lpstr>Wingdings</vt:lpstr>
      <vt:lpstr>等线</vt:lpstr>
      <vt:lpstr>等线 Light</vt:lpstr>
      <vt:lpstr>Times New Roman</vt:lpstr>
      <vt:lpstr>Calibri</vt:lpstr>
      <vt:lpstr>微软雅黑</vt:lpstr>
      <vt:lpstr>Arial Unicode MS</vt:lpstr>
      <vt:lpstr>黑体</vt:lpstr>
      <vt:lpstr>Calibri</vt:lpstr>
      <vt:lpstr>Times New Roman</vt:lpstr>
      <vt:lpstr>Office 主题​​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分子营养实验室（111㎡） 1、环氧树脂自流坪地面（防水、防酸、防化学腐蚀）；双开门； 2、中央实验台3个，靠墙一圈边台； 3、中央试验台侧面安装水池，两个门边各安装1个水池（每个水池2个水笼头）；每个水池旁边安装1个地漏； 4、通风排气口12个（吸顶式）； 5、主要仪器设备包括：冰箱1个（300W）、离心机1个（400W）、紫外可见分光光度计1个（300W）、原子吸收分光光度计1个（7000W）、原子荧光光度计1个（800W）、气相色谱仪1个（3000W）、高效液相色谱仪1个（2500W）、全自动氨基酸分析仪1个(3000W）、近红外分析仪1个（1700W）。 6、220V，16A电源8个，10A电源20个，380V电源1个； 7、功率：25000W； 注：所有实验台电源插座，高度均在台面以上。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饲料品控与样本展室（111㎡）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bg gl</dc:creator>
  <cp:lastModifiedBy>fly</cp:lastModifiedBy>
  <cp:revision>67</cp:revision>
  <dcterms:created xsi:type="dcterms:W3CDTF">2022-04-16T01:18:00Z</dcterms:created>
  <dcterms:modified xsi:type="dcterms:W3CDTF">2024-07-04T21:24:04Z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C2CC0389F048481197541FD424854C2C</vt:lpwstr>
  </property>
  <property fmtid="{D5CDD505-2E9C-101B-9397-08002B2CF9AE}" pid="3" name="KSOProductBuildVer">
    <vt:lpwstr>2052-12.1.0.16929</vt:lpwstr>
  </property>
</Properties>
</file>